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4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841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Welcome! This is the cover slide. Prompt attendees to scan the QR code for attendance as they settle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students these sessions are mandatory for graduating seniors. They will receive information about certification paperwork.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students scholarships are NOT automatic — they must apply. Email the scholarship office or meet with an advisor.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students these resources exist for everyone — using them is a sign of strength, not weakness.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students to get involved early. Community engagement is one of the strongest predictors of student retention and satisfaction.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floor for questions. Remind students of their advisor's contact info and encourage them to schedule an appointment this week.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each advisor and the majors they support. Encourage students to identify which advisor is theirs.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how frequent advising is correlated with on-time graduation. Show them how to find the scheduling link.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students through accessing Degree Works. Encourage them to open it on their phones or laptops right now if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these policies have real consequences — especially first day attendance. Students often don't realize they can be auto-dropped.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students that faculty and staff receive hundreds of emails. Being professional and including your U# makes responses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all three exams are required before graduation. Encourage early preparation for the GKT.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the urgency of starting FTCE prep early. Many students delay and it affects their graduation timeline.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4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-274320"/>
            <a:ext cx="2926080" cy="292608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760" y="3200400"/>
            <a:ext cx="2560320" cy="256032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0" y="3200400"/>
            <a:ext cx="1645920" cy="164592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" y="91440"/>
            <a:ext cx="1097280" cy="1097280"/>
          </a:xfrm>
          <a:prstGeom prst="rect">
            <a:avLst/>
          </a:prstGeom>
        </p:spPr>
      </p:pic>
      <p:sp>
        <p:nvSpPr>
          <p:cNvPr id="6" name="Shape 0"/>
          <p:cNvSpPr/>
          <p:nvPr/>
        </p:nvSpPr>
        <p:spPr>
          <a:xfrm>
            <a:off x="548640" y="2971800"/>
            <a:ext cx="5029200" cy="502920"/>
          </a:xfrm>
          <a:prstGeom prst="roundRect">
            <a:avLst>
              <a:gd name="adj" fmla="val 27273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1"/>
          <p:cNvSpPr/>
          <p:nvPr/>
        </p:nvSpPr>
        <p:spPr>
          <a:xfrm>
            <a:off x="548640" y="2560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kern="0" spc="2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OF SOUTH FLORIDA  ·  COLLEGE OF EDUCATION</a:t>
            </a:r>
            <a:endParaRPr lang="en-US" sz="1000" dirty="0"/>
          </a:p>
        </p:txBody>
      </p:sp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934" y="1138428"/>
            <a:ext cx="502920" cy="5029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1189908" y="585216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 FORWARD</a:t>
            </a:r>
            <a:endParaRPr lang="en-US" sz="5400" dirty="0"/>
          </a:p>
        </p:txBody>
      </p:sp>
      <p:sp>
        <p:nvSpPr>
          <p:cNvPr id="10" name="Text 3"/>
          <p:cNvSpPr/>
          <p:nvPr/>
        </p:nvSpPr>
        <p:spPr>
          <a:xfrm>
            <a:off x="548640" y="2999232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Moving. Keep Building. Keep Succeeding.</a:t>
            </a:r>
            <a:endParaRPr lang="en-US" sz="1300" dirty="0"/>
          </a:p>
        </p:txBody>
      </p:sp>
      <p:sp>
        <p:nvSpPr>
          <p:cNvPr id="11" name="Text 4"/>
          <p:cNvSpPr/>
          <p:nvPr/>
        </p:nvSpPr>
        <p:spPr>
          <a:xfrm>
            <a:off x="548640" y="36118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Completing Your Degree at USF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Major-Ready Courses Orientation</a:t>
            </a:r>
            <a:endParaRPr lang="en-US" sz="1700" dirty="0"/>
          </a:p>
        </p:txBody>
      </p:sp>
      <p:sp>
        <p:nvSpPr>
          <p:cNvPr id="12" name="Shape 5"/>
          <p:cNvSpPr/>
          <p:nvPr/>
        </p:nvSpPr>
        <p:spPr>
          <a:xfrm>
            <a:off x="371141" y="2077974"/>
            <a:ext cx="2926080" cy="384048"/>
          </a:xfrm>
          <a:prstGeom prst="roundRect">
            <a:avLst>
              <a:gd name="adj" fmla="val 23810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6"/>
          <p:cNvSpPr/>
          <p:nvPr/>
        </p:nvSpPr>
        <p:spPr>
          <a:xfrm>
            <a:off x="526374" y="2027682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📱  Scan the QR code to confirm attendance</a:t>
            </a:r>
            <a:endParaRPr lang="en-US" sz="1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CDBEA2-74C4-2744-F0F1-840A0B9479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47" y="1682496"/>
            <a:ext cx="1105666" cy="11056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4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4320" y="2286000"/>
            <a:ext cx="2926080" cy="292608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91440"/>
            <a:ext cx="1371600" cy="1371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0" y="2926080"/>
            <a:ext cx="2926080" cy="29260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9040" y="320040"/>
            <a:ext cx="1645920" cy="164592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914400" y="192024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GRADUATION</a:t>
            </a:r>
            <a:endParaRPr lang="en-US" sz="5200" dirty="0"/>
          </a:p>
        </p:txBody>
      </p:sp>
      <p:sp>
        <p:nvSpPr>
          <p:cNvPr id="7" name="Text 1"/>
          <p:cNvSpPr/>
          <p:nvPr/>
        </p:nvSpPr>
        <p:spPr>
          <a:xfrm>
            <a:off x="914400" y="2633472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3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 SESSION</a:t>
            </a:r>
            <a:endParaRPr lang="en-US" sz="2000" dirty="0"/>
          </a:p>
        </p:txBody>
      </p:sp>
      <p:sp>
        <p:nvSpPr>
          <p:cNvPr id="8" name="Shape 2"/>
          <p:cNvSpPr/>
          <p:nvPr/>
        </p:nvSpPr>
        <p:spPr>
          <a:xfrm>
            <a:off x="457200" y="3218688"/>
            <a:ext cx="4160520" cy="621792"/>
          </a:xfrm>
          <a:prstGeom prst="roundRect">
            <a:avLst>
              <a:gd name="adj" fmla="val 14706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3"/>
          <p:cNvSpPr/>
          <p:nvPr/>
        </p:nvSpPr>
        <p:spPr>
          <a:xfrm>
            <a:off x="548640" y="3300984"/>
            <a:ext cx="457200" cy="45720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28" y="3319272"/>
            <a:ext cx="420624" cy="420624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115568" y="3273552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In-person sessions held each Fall and Spring semester</a:t>
            </a:r>
            <a:endParaRPr lang="en-US" sz="1150" dirty="0"/>
          </a:p>
        </p:txBody>
      </p:sp>
      <p:sp>
        <p:nvSpPr>
          <p:cNvPr id="12" name="Shape 5"/>
          <p:cNvSpPr/>
          <p:nvPr/>
        </p:nvSpPr>
        <p:spPr>
          <a:xfrm>
            <a:off x="4800600" y="3218688"/>
            <a:ext cx="4160520" cy="621792"/>
          </a:xfrm>
          <a:prstGeom prst="roundRect">
            <a:avLst>
              <a:gd name="adj" fmla="val 14706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6"/>
          <p:cNvSpPr/>
          <p:nvPr/>
        </p:nvSpPr>
        <p:spPr>
          <a:xfrm>
            <a:off x="4892040" y="3300984"/>
            <a:ext cx="457200" cy="45720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0328" y="3319272"/>
            <a:ext cx="420624" cy="42062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5458968" y="3273552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about your graduation options and timelines</a:t>
            </a:r>
            <a:endParaRPr lang="en-US" sz="1150" dirty="0"/>
          </a:p>
        </p:txBody>
      </p:sp>
      <p:sp>
        <p:nvSpPr>
          <p:cNvPr id="16" name="Shape 8"/>
          <p:cNvSpPr/>
          <p:nvPr/>
        </p:nvSpPr>
        <p:spPr>
          <a:xfrm>
            <a:off x="457200" y="4023360"/>
            <a:ext cx="4160520" cy="621792"/>
          </a:xfrm>
          <a:prstGeom prst="roundRect">
            <a:avLst>
              <a:gd name="adj" fmla="val 14706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9"/>
          <p:cNvSpPr/>
          <p:nvPr/>
        </p:nvSpPr>
        <p:spPr>
          <a:xfrm>
            <a:off x="548640" y="4105656"/>
            <a:ext cx="457200" cy="45720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28" y="4123944"/>
            <a:ext cx="420624" cy="420624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1115568" y="4078224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Applying for teacher certification and endorsements</a:t>
            </a:r>
            <a:endParaRPr lang="en-US" sz="1150" dirty="0"/>
          </a:p>
        </p:txBody>
      </p:sp>
      <p:sp>
        <p:nvSpPr>
          <p:cNvPr id="20" name="Shape 11"/>
          <p:cNvSpPr/>
          <p:nvPr/>
        </p:nvSpPr>
        <p:spPr>
          <a:xfrm>
            <a:off x="4800600" y="4023360"/>
            <a:ext cx="4160520" cy="621792"/>
          </a:xfrm>
          <a:prstGeom prst="roundRect">
            <a:avLst>
              <a:gd name="adj" fmla="val 14706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2"/>
          <p:cNvSpPr/>
          <p:nvPr/>
        </p:nvSpPr>
        <p:spPr>
          <a:xfrm>
            <a:off x="4892040" y="4105656"/>
            <a:ext cx="457200" cy="45720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0328" y="4123944"/>
            <a:ext cx="420624" cy="420624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5458968" y="4078224"/>
            <a:ext cx="3383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Completion letters and next steps after graduation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01168"/>
            <a:ext cx="594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16459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SCHOLARSHIPS &amp; GRANTS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005840" y="60350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Funding your future in education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65760" y="1170432"/>
            <a:ext cx="4069080" cy="3657600"/>
          </a:xfrm>
          <a:prstGeom prst="roundRect">
            <a:avLst>
              <a:gd name="adj" fmla="val 4500"/>
            </a:avLst>
          </a:prstGeom>
          <a:solidFill>
            <a:srgbClr val="004B35"/>
          </a:solidFill>
          <a:ln w="12700">
            <a:solidFill>
              <a:srgbClr val="004B35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1408176"/>
            <a:ext cx="1371600" cy="1371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2920" y="283464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1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GRANT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02920" y="3364992"/>
            <a:ext cx="3794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high-needs majors serving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high-needs schools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40080" y="4114800"/>
            <a:ext cx="3520440" cy="457200"/>
          </a:xfrm>
          <a:prstGeom prst="roundRect">
            <a:avLst>
              <a:gd name="adj" fmla="val 24000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640080" y="411480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your advisor if you qualify!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709160" y="1170432"/>
            <a:ext cx="4069080" cy="2029968"/>
          </a:xfrm>
          <a:prstGeom prst="roundRect">
            <a:avLst>
              <a:gd name="adj" fmla="val 675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4892040" y="128016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COEDU Scholarships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892040" y="173736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scholarships are available for each major within the College of Education. Awards vary by major, GPA, financial need, and career goals.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892040" y="2798064"/>
            <a:ext cx="3703320" cy="320040"/>
          </a:xfrm>
          <a:prstGeom prst="roundRect">
            <a:avLst>
              <a:gd name="adj" fmla="val 22857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4892040" y="2798064"/>
            <a:ext cx="3703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📧  eduscholarships@usf.edu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4709160" y="3246120"/>
            <a:ext cx="4069080" cy="1581912"/>
          </a:xfrm>
          <a:prstGeom prst="roundRect">
            <a:avLst>
              <a:gd name="adj" fmla="val 8671"/>
            </a:avLst>
          </a:prstGeom>
          <a:solidFill>
            <a:srgbClr val="FFF8E1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4892040" y="333756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Pro Tips for Scholarship Success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892040" y="370332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Apply early — deadlines come fast!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Write a strong personal statement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Ask your advisor for scholarship guidance</a:t>
            </a:r>
            <a:endParaRPr lang="en-US" sz="1150" dirty="0"/>
          </a:p>
        </p:txBody>
      </p:sp>
      <p:sp>
        <p:nvSpPr>
          <p:cNvPr id="20" name="Decor Gear"/>
          <p:cNvSpPr/>
          <p:nvPr/>
        </p:nvSpPr>
        <p:spPr>
          <a:xfrm rot="3000000">
            <a:off x="8100000" y="-500000"/>
            <a:ext cx="1400000" cy="1400000"/>
          </a:xfrm>
          <a:prstGeom prst="gear9">
            <a:avLst/>
          </a:prstGeom>
          <a:noFill/>
          <a:ln w="31750">
            <a:solidFill>
              <a:srgbClr val="C9A84C">
                <a:alpha val="40000"/>
              </a:srgbClr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4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0" y="-365760"/>
            <a:ext cx="2560320" cy="2560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ESSENTIAL RESOURCES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457200" y="88696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don't have to figure it out alone — these services are here for you.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320040" y="1371600"/>
            <a:ext cx="4206240" cy="1572768"/>
          </a:xfrm>
          <a:prstGeom prst="roundRect">
            <a:avLst>
              <a:gd name="adj" fmla="val 8721"/>
            </a:avLst>
          </a:prstGeom>
          <a:solidFill>
            <a:srgbClr val="1C6B55"/>
          </a:solidFill>
          <a:ln w="12700">
            <a:solidFill>
              <a:srgbClr val="1C6B55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66344" y="1517904"/>
            <a:ext cx="731520" cy="7315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1554480"/>
            <a:ext cx="658368" cy="6583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25880" y="149961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Counseling Center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66344" y="224028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mental health support, counseling, and wellness resources to help you thrive personally and academically.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4754880" y="1371600"/>
            <a:ext cx="4206240" cy="1572768"/>
          </a:xfrm>
          <a:prstGeom prst="roundRect">
            <a:avLst>
              <a:gd name="adj" fmla="val 8721"/>
            </a:avLst>
          </a:prstGeom>
          <a:solidFill>
            <a:srgbClr val="176047"/>
          </a:solidFill>
          <a:ln w="12700">
            <a:solidFill>
              <a:srgbClr val="176047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901184" y="1517904"/>
            <a:ext cx="731520" cy="7315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760" y="1554480"/>
            <a:ext cx="658368" cy="6583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760720" y="149961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Academic Success Center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4901184" y="224028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tutoring, academic coaching, study support, and skill-building workshops — totally free for USF students.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320040" y="3154680"/>
            <a:ext cx="4206240" cy="1572768"/>
          </a:xfrm>
          <a:prstGeom prst="roundRect">
            <a:avLst>
              <a:gd name="adj" fmla="val 8721"/>
            </a:avLst>
          </a:prstGeom>
          <a:solidFill>
            <a:srgbClr val="125538"/>
          </a:solidFill>
          <a:ln w="12700">
            <a:solidFill>
              <a:srgbClr val="125538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66344" y="3300984"/>
            <a:ext cx="731520" cy="7315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3337560"/>
            <a:ext cx="658368" cy="6583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325880" y="328269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Health Services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466344" y="402336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 care, wellness services, immunizations, and health resources conveniently located on campus.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4754880" y="3154680"/>
            <a:ext cx="4206240" cy="1572768"/>
          </a:xfrm>
          <a:prstGeom prst="roundRect">
            <a:avLst>
              <a:gd name="adj" fmla="val 8721"/>
            </a:avLst>
          </a:prstGeom>
          <a:solidFill>
            <a:srgbClr val="0F4A30"/>
          </a:solidFill>
          <a:ln w="12700">
            <a:solidFill>
              <a:srgbClr val="0F4A30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4901184" y="3300984"/>
            <a:ext cx="731520" cy="7315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760" y="3337560"/>
            <a:ext cx="658368" cy="65836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760720" y="328269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Feed-A-Bull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4901184" y="402336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Experiencing food insecurity? Feed-A-Bull provides free food and essential resources with no questions asked.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01168"/>
            <a:ext cx="594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16459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YOUR COMMUNITY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005840" y="60350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is better together — get plugged in!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274320" y="1170432"/>
            <a:ext cx="4206240" cy="3749040"/>
          </a:xfrm>
          <a:prstGeom prst="roundRect">
            <a:avLst>
              <a:gd name="adj" fmla="val 4390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737360" y="1325880"/>
            <a:ext cx="1280160" cy="128016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444752"/>
            <a:ext cx="1097280" cy="10972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2724912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Learning Community (LLC)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457200" y="3456432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with first-year students who share your academic interests. Build friendships, explore career paths, and transition smoothly into college life.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548640" y="4453128"/>
            <a:ext cx="3657600" cy="347472"/>
          </a:xfrm>
          <a:prstGeom prst="roundRect">
            <a:avLst>
              <a:gd name="adj" fmla="val 23684"/>
            </a:avLst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48640" y="445312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📧  livinglearning@usf.edu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709160" y="1170432"/>
            <a:ext cx="4206240" cy="3749040"/>
          </a:xfrm>
          <a:prstGeom prst="roundRect">
            <a:avLst>
              <a:gd name="adj" fmla="val 4390"/>
            </a:avLst>
          </a:prstGeom>
          <a:solidFill>
            <a:srgbClr val="FBF8EC"/>
          </a:solidFill>
          <a:ln w="12700">
            <a:solidFill>
              <a:srgbClr val="DDD08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6172200" y="1325880"/>
            <a:ext cx="1280160" cy="12801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444752"/>
            <a:ext cx="1097280" cy="10972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92040" y="2724912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Sun-Coast Area Teacher Training (SCATT)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892040" y="3456432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Aspiring educators gain leadership development, mentorship, and hands-on teaching experiences that prepare you for a meaningful career in education.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4983480" y="4453128"/>
            <a:ext cx="3657600" cy="347472"/>
          </a:xfrm>
          <a:prstGeom prst="roundRect">
            <a:avLst>
              <a:gd name="adj" fmla="val 23684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983480" y="445312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📲  @usfscatt on social media</a:t>
            </a:r>
            <a:endParaRPr lang="en-US" sz="1100" dirty="0"/>
          </a:p>
        </p:txBody>
      </p:sp>
      <p:sp>
        <p:nvSpPr>
          <p:cNvPr id="20" name="Decor Gear"/>
          <p:cNvSpPr/>
          <p:nvPr/>
        </p:nvSpPr>
        <p:spPr>
          <a:xfrm rot="1600000">
            <a:off x="8100000" y="-500000"/>
            <a:ext cx="1400000" cy="1400000"/>
          </a:xfrm>
          <a:prstGeom prst="gear6">
            <a:avLst/>
          </a:prstGeom>
          <a:noFill/>
          <a:ln w="31750">
            <a:solidFill>
              <a:srgbClr val="C9A84C">
                <a:alpha val="40000"/>
              </a:srgbClr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4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-457200"/>
            <a:ext cx="3840480" cy="384048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0" y="2743200"/>
            <a:ext cx="2743200" cy="2743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3840480"/>
            <a:ext cx="1371600" cy="1371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82880"/>
            <a:ext cx="914400" cy="9144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457200" y="54864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0" b="1" kern="0" spc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</a:t>
            </a:r>
            <a:endParaRPr lang="en-US" sz="7000" dirty="0"/>
          </a:p>
        </p:txBody>
      </p:sp>
      <p:sp>
        <p:nvSpPr>
          <p:cNvPr id="7" name="Shape 1"/>
          <p:cNvSpPr/>
          <p:nvPr/>
        </p:nvSpPr>
        <p:spPr>
          <a:xfrm>
            <a:off x="1371600" y="1737360"/>
            <a:ext cx="6400800" cy="502920"/>
          </a:xfrm>
          <a:prstGeom prst="roundRect">
            <a:avLst>
              <a:gd name="adj" fmla="val 25455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2"/>
          <p:cNvSpPr/>
          <p:nvPr/>
        </p:nvSpPr>
        <p:spPr>
          <a:xfrm>
            <a:off x="1371600" y="17373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Moving Forward — We're With You Every Step!</a:t>
            </a:r>
            <a:endParaRPr lang="en-US" sz="1400" dirty="0"/>
          </a:p>
        </p:txBody>
      </p:sp>
      <p:sp>
        <p:nvSpPr>
          <p:cNvPr id="9" name="Text 3"/>
          <p:cNvSpPr/>
          <p:nvPr/>
        </p:nvSpPr>
        <p:spPr>
          <a:xfrm>
            <a:off x="1371600" y="242316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Us on Social Media!</a:t>
            </a:r>
            <a:endParaRPr lang="en-US" sz="1800" dirty="0"/>
          </a:p>
        </p:txBody>
      </p:sp>
      <p:sp>
        <p:nvSpPr>
          <p:cNvPr id="10" name="Shape 4"/>
          <p:cNvSpPr/>
          <p:nvPr/>
        </p:nvSpPr>
        <p:spPr>
          <a:xfrm>
            <a:off x="457200" y="2944368"/>
            <a:ext cx="2697480" cy="914400"/>
          </a:xfrm>
          <a:prstGeom prst="roundRect">
            <a:avLst>
              <a:gd name="adj" fmla="val 13000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5"/>
          <p:cNvSpPr/>
          <p:nvPr/>
        </p:nvSpPr>
        <p:spPr>
          <a:xfrm>
            <a:off x="548640" y="303580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@educationusf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548640" y="3429000"/>
            <a:ext cx="2514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College of Education</a:t>
            </a:r>
            <a:endParaRPr lang="en-US" sz="1100" dirty="0"/>
          </a:p>
        </p:txBody>
      </p:sp>
      <p:sp>
        <p:nvSpPr>
          <p:cNvPr id="13" name="Shape 7"/>
          <p:cNvSpPr/>
          <p:nvPr/>
        </p:nvSpPr>
        <p:spPr>
          <a:xfrm>
            <a:off x="3337560" y="2944368"/>
            <a:ext cx="2697480" cy="914400"/>
          </a:xfrm>
          <a:prstGeom prst="roundRect">
            <a:avLst>
              <a:gd name="adj" fmla="val 13000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8"/>
          <p:cNvSpPr/>
          <p:nvPr/>
        </p:nvSpPr>
        <p:spPr>
          <a:xfrm>
            <a:off x="3429000" y="303580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@usfeducationLLC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3429000" y="3429000"/>
            <a:ext cx="2514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Learning Community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6217920" y="2944368"/>
            <a:ext cx="2697480" cy="914400"/>
          </a:xfrm>
          <a:prstGeom prst="roundRect">
            <a:avLst>
              <a:gd name="adj" fmla="val 13000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6309360" y="303580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@usfscatt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309360" y="3429000"/>
            <a:ext cx="2514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Sun-Coast Area Teacher Training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0" y="4553712"/>
            <a:ext cx="9144000" cy="59436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4"/>
          <p:cNvSpPr/>
          <p:nvPr/>
        </p:nvSpPr>
        <p:spPr>
          <a:xfrm>
            <a:off x="0" y="4553712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5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OF SOUTH FLORIDA  ·  COLLEGE OF EDUCATION  ·  Tampa, FL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457200"/>
            <a:ext cx="3474720" cy="347472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040" y="1280160"/>
            <a:ext cx="914400" cy="9144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2880" y="3200400"/>
            <a:ext cx="3474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i="1" dirty="0">
                <a:solidFill>
                  <a:srgbClr val="CFC4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"Keep Moving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i="1" dirty="0">
                <a:solidFill>
                  <a:srgbClr val="CFC4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Forward!"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82880" y="44348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Meet the Robinsons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4206240" y="45720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Made It!</a:t>
            </a:r>
            <a:endParaRPr lang="en-US" sz="3400" dirty="0"/>
          </a:p>
        </p:txBody>
      </p:sp>
      <p:sp>
        <p:nvSpPr>
          <p:cNvPr id="8" name="Shape 4"/>
          <p:cNvSpPr/>
          <p:nvPr/>
        </p:nvSpPr>
        <p:spPr>
          <a:xfrm>
            <a:off x="4206240" y="1188720"/>
            <a:ext cx="4572000" cy="54864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206240" y="1389888"/>
            <a:ext cx="45720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 to your major-ready coursework! This orientation will give you everything you need to succeed — from policies and advising to scholarships and community.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4206240" y="2788920"/>
            <a:ext cx="4572000" cy="347472"/>
          </a:xfrm>
          <a:prstGeom prst="roundRect">
            <a:avLst>
              <a:gd name="adj" fmla="val 21053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5968" y="2816352"/>
            <a:ext cx="292608" cy="2926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709160" y="283464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Your Academic Advisors</a:t>
            </a:r>
            <a:endParaRPr lang="en-US" sz="1200" dirty="0"/>
          </a:p>
        </p:txBody>
      </p:sp>
      <p:sp>
        <p:nvSpPr>
          <p:cNvPr id="13" name="Shape 8"/>
          <p:cNvSpPr/>
          <p:nvPr/>
        </p:nvSpPr>
        <p:spPr>
          <a:xfrm>
            <a:off x="4206240" y="3218688"/>
            <a:ext cx="4572000" cy="347472"/>
          </a:xfrm>
          <a:prstGeom prst="roundRect">
            <a:avLst>
              <a:gd name="adj" fmla="val 21053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5968" y="3246120"/>
            <a:ext cx="292608" cy="2926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709160" y="3264408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Policies &amp; Degree Works</a:t>
            </a:r>
            <a:endParaRPr lang="en-US" sz="1200" dirty="0"/>
          </a:p>
        </p:txBody>
      </p:sp>
      <p:sp>
        <p:nvSpPr>
          <p:cNvPr id="16" name="Shape 10"/>
          <p:cNvSpPr/>
          <p:nvPr/>
        </p:nvSpPr>
        <p:spPr>
          <a:xfrm>
            <a:off x="4206240" y="3648456"/>
            <a:ext cx="4572000" cy="347472"/>
          </a:xfrm>
          <a:prstGeom prst="roundRect">
            <a:avLst>
              <a:gd name="adj" fmla="val 21053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5968" y="3675888"/>
            <a:ext cx="292608" cy="2926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709160" y="3694176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FTCE Testing Requirements</a:t>
            </a:r>
            <a:endParaRPr lang="en-US" sz="1200" dirty="0"/>
          </a:p>
        </p:txBody>
      </p:sp>
      <p:sp>
        <p:nvSpPr>
          <p:cNvPr id="19" name="Shape 12"/>
          <p:cNvSpPr/>
          <p:nvPr/>
        </p:nvSpPr>
        <p:spPr>
          <a:xfrm>
            <a:off x="4206240" y="4078224"/>
            <a:ext cx="4572000" cy="347472"/>
          </a:xfrm>
          <a:prstGeom prst="roundRect">
            <a:avLst>
              <a:gd name="adj" fmla="val 21053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968" y="4105656"/>
            <a:ext cx="292608" cy="292608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709160" y="412394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Communication</a:t>
            </a:r>
            <a:endParaRPr lang="en-US" sz="1200" dirty="0"/>
          </a:p>
        </p:txBody>
      </p:sp>
      <p:sp>
        <p:nvSpPr>
          <p:cNvPr id="22" name="Shape 14"/>
          <p:cNvSpPr/>
          <p:nvPr/>
        </p:nvSpPr>
        <p:spPr>
          <a:xfrm>
            <a:off x="4206240" y="4507992"/>
            <a:ext cx="4572000" cy="347472"/>
          </a:xfrm>
          <a:prstGeom prst="roundRect">
            <a:avLst>
              <a:gd name="adj" fmla="val 21053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5968" y="4535424"/>
            <a:ext cx="292608" cy="292608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4709160" y="455371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Resources &amp; Community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28600"/>
            <a:ext cx="594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1828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THE ROBINSONS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051560" y="62179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Academic Advisor Team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29184" y="1188720"/>
            <a:ext cx="2011680" cy="356616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374904" y="3118104"/>
            <a:ext cx="1920240" cy="438912"/>
          </a:xfrm>
          <a:prstGeom prst="roundRect">
            <a:avLst>
              <a:gd name="adj" fmla="val 1666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65760" y="3131820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Angela Hollenback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365760" y="3584448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2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ahollenback@usf.edu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384048" y="3712464"/>
            <a:ext cx="1828800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950" dirty="0">
              <a:solidFill>
                <a:srgbClr val="1A2A1A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cs typeface="Arial" pitchFamily="34" charset="-120"/>
              </a:rPr>
              <a:t>Early Childhood Education</a:t>
            </a:r>
          </a:p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cs typeface="Arial" pitchFamily="34" charset="-120"/>
              </a:rPr>
              <a:t>Exceptional Student Education</a:t>
            </a:r>
          </a:p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cs typeface="Arial" pitchFamily="34" charset="-120"/>
              </a:rPr>
              <a:t>K-6 Elem + K-12 ESE</a:t>
            </a:r>
          </a:p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cs typeface="Arial" pitchFamily="34" charset="-120"/>
              </a:rPr>
              <a:t>Informal/Community Education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2450592" y="1188720"/>
            <a:ext cx="2011680" cy="356616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2505218" y="3118104"/>
            <a:ext cx="1920240" cy="438912"/>
          </a:xfrm>
          <a:prstGeom prst="roundRect">
            <a:avLst>
              <a:gd name="adj" fmla="val 1666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/>
          <p:nvPr/>
        </p:nvSpPr>
        <p:spPr>
          <a:xfrm>
            <a:off x="2475054" y="312309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Gitana Garcia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2450592" y="357946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2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gitanag@usf.edu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2560320" y="384048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Exercise Science and Kinesiology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4626864" y="1188720"/>
            <a:ext cx="2011680" cy="356616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4663440" y="3134610"/>
            <a:ext cx="1920240" cy="438912"/>
          </a:xfrm>
          <a:prstGeom prst="roundRect">
            <a:avLst>
              <a:gd name="adj" fmla="val 1666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8"/>
          <p:cNvSpPr/>
          <p:nvPr/>
        </p:nvSpPr>
        <p:spPr>
          <a:xfrm>
            <a:off x="4654296" y="3134610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Bobby Brown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4626864" y="3557016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2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babrown7@usf.edu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4736592" y="3835492"/>
            <a:ext cx="1828800" cy="827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Exercise Science and</a:t>
            </a:r>
            <a:r>
              <a:rPr lang="en-US" sz="950" dirty="0"/>
              <a:t> </a:t>
            </a:r>
            <a:r>
              <a:rPr lang="en-US" sz="9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Kinesiology</a:t>
            </a:r>
            <a:endParaRPr lang="en-US" sz="950" dirty="0"/>
          </a:p>
          <a:p>
            <a:pPr marL="0" indent="0" algn="l">
              <a:buNone/>
            </a:pPr>
            <a:endParaRPr lang="en-US" sz="950" dirty="0">
              <a:solidFill>
                <a:srgbClr val="1A2A1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Education</a:t>
            </a:r>
            <a:endParaRPr lang="en-US" sz="950" dirty="0"/>
          </a:p>
        </p:txBody>
      </p:sp>
      <p:sp>
        <p:nvSpPr>
          <p:cNvPr id="27" name="Shape 21"/>
          <p:cNvSpPr/>
          <p:nvPr/>
        </p:nvSpPr>
        <p:spPr>
          <a:xfrm>
            <a:off x="6803136" y="1188720"/>
            <a:ext cx="2011680" cy="356616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3"/>
          <p:cNvSpPr/>
          <p:nvPr/>
        </p:nvSpPr>
        <p:spPr>
          <a:xfrm>
            <a:off x="6848856" y="3131820"/>
            <a:ext cx="1920240" cy="438912"/>
          </a:xfrm>
          <a:prstGeom prst="roundRect">
            <a:avLst>
              <a:gd name="adj" fmla="val 1666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" name="Text 24"/>
          <p:cNvSpPr/>
          <p:nvPr/>
        </p:nvSpPr>
        <p:spPr>
          <a:xfrm>
            <a:off x="6852062" y="3140905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Rachel Swofford</a:t>
            </a:r>
            <a:endParaRPr lang="en-US" sz="1100" dirty="0"/>
          </a:p>
        </p:txBody>
      </p:sp>
      <p:sp>
        <p:nvSpPr>
          <p:cNvPr id="32" name="Text 25"/>
          <p:cNvSpPr/>
          <p:nvPr/>
        </p:nvSpPr>
        <p:spPr>
          <a:xfrm>
            <a:off x="6858000" y="3552221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2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mrswofford@usf.edu</a:t>
            </a:r>
            <a:endParaRPr lang="en-US" sz="850" dirty="0"/>
          </a:p>
        </p:txBody>
      </p:sp>
      <p:sp>
        <p:nvSpPr>
          <p:cNvPr id="33" name="Text 26"/>
          <p:cNvSpPr/>
          <p:nvPr/>
        </p:nvSpPr>
        <p:spPr>
          <a:xfrm>
            <a:off x="6912864" y="3835492"/>
            <a:ext cx="1828800" cy="827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Elementary Education</a:t>
            </a:r>
            <a:endParaRPr lang="en-US" sz="950" dirty="0"/>
          </a:p>
          <a:p>
            <a:pPr marL="0" indent="0" algn="l">
              <a:buNone/>
            </a:pPr>
            <a:endParaRPr lang="en-US" sz="950" dirty="0">
              <a:solidFill>
                <a:srgbClr val="1A2A1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9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Secondary &amp; Middle Grades Education</a:t>
            </a:r>
            <a:endParaRPr lang="en-US" sz="950" dirty="0"/>
          </a:p>
        </p:txBody>
      </p:sp>
      <p:sp>
        <p:nvSpPr>
          <p:cNvPr id="34" name="Decor Gear"/>
          <p:cNvSpPr/>
          <p:nvPr/>
        </p:nvSpPr>
        <p:spPr>
          <a:xfrm rot="1200000">
            <a:off x="8050000" y="-520000"/>
            <a:ext cx="1450000" cy="1450000"/>
          </a:xfrm>
          <a:prstGeom prst="gear9">
            <a:avLst/>
          </a:prstGeom>
          <a:noFill/>
          <a:ln w="31750">
            <a:solidFill>
              <a:srgbClr val="C9A84C">
                <a:alpha val="40000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5" name="Freeform 15">
            <a:extLst>
              <a:ext uri="{FF2B5EF4-FFF2-40B4-BE49-F238E27FC236}">
                <a16:creationId xmlns:a16="http://schemas.microsoft.com/office/drawing/2014/main" id="{9F555806-E37C-61EB-C0D9-670DD6C21092}"/>
              </a:ext>
            </a:extLst>
          </p:cNvPr>
          <p:cNvSpPr/>
          <p:nvPr/>
        </p:nvSpPr>
        <p:spPr>
          <a:xfrm>
            <a:off x="609187" y="1241406"/>
            <a:ext cx="1378521" cy="1821834"/>
          </a:xfrm>
          <a:custGeom>
            <a:avLst/>
            <a:gdLst/>
            <a:ahLst/>
            <a:cxnLst/>
            <a:rect l="l" t="t" r="r" b="b"/>
            <a:pathLst>
              <a:path w="2757041" h="3643667">
                <a:moveTo>
                  <a:pt x="0" y="0"/>
                </a:moveTo>
                <a:lnTo>
                  <a:pt x="2757042" y="0"/>
                </a:lnTo>
                <a:lnTo>
                  <a:pt x="2757042" y="3643667"/>
                </a:lnTo>
                <a:lnTo>
                  <a:pt x="0" y="36436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Freeform 16">
            <a:extLst>
              <a:ext uri="{FF2B5EF4-FFF2-40B4-BE49-F238E27FC236}">
                <a16:creationId xmlns:a16="http://schemas.microsoft.com/office/drawing/2014/main" id="{C4235E38-A016-0C02-DB21-0C453B67296C}"/>
              </a:ext>
            </a:extLst>
          </p:cNvPr>
          <p:cNvSpPr/>
          <p:nvPr/>
        </p:nvSpPr>
        <p:spPr>
          <a:xfrm>
            <a:off x="2745913" y="1255142"/>
            <a:ext cx="1378521" cy="1821834"/>
          </a:xfrm>
          <a:custGeom>
            <a:avLst/>
            <a:gdLst/>
            <a:ahLst/>
            <a:cxnLst/>
            <a:rect l="l" t="t" r="r" b="b"/>
            <a:pathLst>
              <a:path w="2757041" h="3643667">
                <a:moveTo>
                  <a:pt x="0" y="0"/>
                </a:moveTo>
                <a:lnTo>
                  <a:pt x="2757042" y="0"/>
                </a:lnTo>
                <a:lnTo>
                  <a:pt x="2757042" y="3643667"/>
                </a:lnTo>
                <a:lnTo>
                  <a:pt x="0" y="36436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Freeform 17">
            <a:extLst>
              <a:ext uri="{FF2B5EF4-FFF2-40B4-BE49-F238E27FC236}">
                <a16:creationId xmlns:a16="http://schemas.microsoft.com/office/drawing/2014/main" id="{90554230-1DA8-67A6-F65C-56D3F727E46B}"/>
              </a:ext>
            </a:extLst>
          </p:cNvPr>
          <p:cNvSpPr/>
          <p:nvPr/>
        </p:nvSpPr>
        <p:spPr>
          <a:xfrm>
            <a:off x="4897723" y="1250748"/>
            <a:ext cx="1378521" cy="1821834"/>
          </a:xfrm>
          <a:custGeom>
            <a:avLst/>
            <a:gdLst/>
            <a:ahLst/>
            <a:cxnLst/>
            <a:rect l="l" t="t" r="r" b="b"/>
            <a:pathLst>
              <a:path w="2757041" h="3643667">
                <a:moveTo>
                  <a:pt x="0" y="0"/>
                </a:moveTo>
                <a:lnTo>
                  <a:pt x="2757041" y="0"/>
                </a:lnTo>
                <a:lnTo>
                  <a:pt x="2757041" y="3643667"/>
                </a:lnTo>
                <a:lnTo>
                  <a:pt x="0" y="36436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EED76C1-B758-65D0-93EF-AA99752E0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4015" y="1250748"/>
            <a:ext cx="1466497" cy="18333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0" cy="514350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2011680"/>
            <a:ext cx="3657600" cy="3657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548640"/>
            <a:ext cx="1371600" cy="1371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2880" y="1965960"/>
            <a:ext cx="37490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ADVISING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APPOINTMENT</a:t>
            </a:r>
            <a:endParaRPr lang="en-US" sz="2200" dirty="0"/>
          </a:p>
        </p:txBody>
      </p:sp>
      <p:sp>
        <p:nvSpPr>
          <p:cNvPr id="6" name="Shape 2"/>
          <p:cNvSpPr/>
          <p:nvPr/>
        </p:nvSpPr>
        <p:spPr>
          <a:xfrm>
            <a:off x="365760" y="3566160"/>
            <a:ext cx="3383280" cy="457200"/>
          </a:xfrm>
          <a:prstGeom prst="roundRect">
            <a:avLst>
              <a:gd name="adj" fmla="val 24000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365760" y="356616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• Plan • Graduate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389120" y="32004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Here to Help You Succeed!</a:t>
            </a:r>
            <a:endParaRPr lang="en-US" sz="2200" dirty="0"/>
          </a:p>
        </p:txBody>
      </p:sp>
      <p:sp>
        <p:nvSpPr>
          <p:cNvPr id="9" name="Shape 5"/>
          <p:cNvSpPr/>
          <p:nvPr/>
        </p:nvSpPr>
        <p:spPr>
          <a:xfrm>
            <a:off x="4389120" y="1097280"/>
            <a:ext cx="4480560" cy="1097280"/>
          </a:xfrm>
          <a:prstGeom prst="roundRect">
            <a:avLst>
              <a:gd name="adj" fmla="val 10000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4480560" y="1188720"/>
            <a:ext cx="685800" cy="68580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261872"/>
            <a:ext cx="502920" cy="5029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303520" y="1170432"/>
            <a:ext cx="3429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 Your Requirements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5303520" y="1536192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Clarify degree requirements and ensure you're on the right path for your major.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4389120" y="2377440"/>
            <a:ext cx="4480560" cy="1097280"/>
          </a:xfrm>
          <a:prstGeom prst="roundRect">
            <a:avLst>
              <a:gd name="adj" fmla="val 10000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0"/>
          <p:cNvSpPr/>
          <p:nvPr/>
        </p:nvSpPr>
        <p:spPr>
          <a:xfrm>
            <a:off x="4480560" y="2468880"/>
            <a:ext cx="685800" cy="68580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542032"/>
            <a:ext cx="502920" cy="5029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03520" y="2450592"/>
            <a:ext cx="3429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Academic Challenges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5303520" y="2816352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support with course selection, registration, and academic obstacles.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389120" y="3657600"/>
            <a:ext cx="4480560" cy="1097280"/>
          </a:xfrm>
          <a:prstGeom prst="roundRect">
            <a:avLst>
              <a:gd name="adj" fmla="val 10000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4"/>
          <p:cNvSpPr/>
          <p:nvPr/>
        </p:nvSpPr>
        <p:spPr>
          <a:xfrm>
            <a:off x="4480560" y="3749040"/>
            <a:ext cx="685800" cy="68580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822192"/>
            <a:ext cx="502920" cy="50292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303520" y="3730752"/>
            <a:ext cx="3429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Your Road to Graduation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5303520" y="4096512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 out your remaining semesters and stay on track for your degree completion.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4389120" y="4663440"/>
            <a:ext cx="4480560" cy="347472"/>
          </a:xfrm>
          <a:prstGeom prst="roundRect">
            <a:avLst>
              <a:gd name="adj" fmla="val 26316"/>
            </a:avLst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18"/>
          <p:cNvSpPr/>
          <p:nvPr/>
        </p:nvSpPr>
        <p:spPr>
          <a:xfrm>
            <a:off x="4389120" y="4663440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Successful students meet with their advisor at least ONCE per semester!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4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0" y="-457200"/>
            <a:ext cx="3200400" cy="3200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4114800"/>
            <a:ext cx="1371600" cy="1371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48640" y="242316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DEGREE WORKS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507076" y="955548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Academic GPS — Always Know Where You Stand</a:t>
            </a:r>
            <a:endParaRPr lang="en-US" sz="1600" dirty="0"/>
          </a:p>
        </p:txBody>
      </p:sp>
      <p:sp>
        <p:nvSpPr>
          <p:cNvPr id="6" name="Shape 2"/>
          <p:cNvSpPr/>
          <p:nvPr/>
        </p:nvSpPr>
        <p:spPr>
          <a:xfrm>
            <a:off x="457200" y="1828800"/>
            <a:ext cx="4023360" cy="1325880"/>
          </a:xfrm>
          <a:prstGeom prst="roundRect">
            <a:avLst>
              <a:gd name="adj" fmla="val 9655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585216" y="1938528"/>
            <a:ext cx="640080" cy="64008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" y="1965960"/>
            <a:ext cx="585216" cy="58521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371600" y="192024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Your Progress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1371600" y="2322576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exactly which requirements you've completed and what's left toward your degree.</a:t>
            </a:r>
            <a:endParaRPr lang="en-US" sz="1100" dirty="0"/>
          </a:p>
        </p:txBody>
      </p:sp>
      <p:sp>
        <p:nvSpPr>
          <p:cNvPr id="11" name="Shape 6"/>
          <p:cNvSpPr/>
          <p:nvPr/>
        </p:nvSpPr>
        <p:spPr>
          <a:xfrm>
            <a:off x="4800600" y="1828800"/>
            <a:ext cx="4023360" cy="1325880"/>
          </a:xfrm>
          <a:prstGeom prst="roundRect">
            <a:avLst>
              <a:gd name="adj" fmla="val 9655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7"/>
          <p:cNvSpPr/>
          <p:nvPr/>
        </p:nvSpPr>
        <p:spPr>
          <a:xfrm>
            <a:off x="4928616" y="1938528"/>
            <a:ext cx="640080" cy="64008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6048" y="1965960"/>
            <a:ext cx="585216" cy="58521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715000" y="192024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Upcoming Courses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5715000" y="2322576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Degree Works to identify your next required courses and avoid registration missteps.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457200" y="3337560"/>
            <a:ext cx="4023360" cy="1325880"/>
          </a:xfrm>
          <a:prstGeom prst="roundRect">
            <a:avLst>
              <a:gd name="adj" fmla="val 9655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1"/>
          <p:cNvSpPr/>
          <p:nvPr/>
        </p:nvSpPr>
        <p:spPr>
          <a:xfrm>
            <a:off x="585216" y="3447288"/>
            <a:ext cx="640080" cy="64008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48" y="3474720"/>
            <a:ext cx="585216" cy="585216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71600" y="342900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Your GPA &amp; Standing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1371600" y="3831336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informed about your academic standing and any flags that may affect enrollment.</a:t>
            </a:r>
            <a:endParaRPr lang="en-US" sz="1100" dirty="0"/>
          </a:p>
        </p:txBody>
      </p:sp>
      <p:sp>
        <p:nvSpPr>
          <p:cNvPr id="21" name="Shape 14"/>
          <p:cNvSpPr/>
          <p:nvPr/>
        </p:nvSpPr>
        <p:spPr>
          <a:xfrm>
            <a:off x="4800600" y="3337560"/>
            <a:ext cx="4023360" cy="1325880"/>
          </a:xfrm>
          <a:prstGeom prst="roundRect">
            <a:avLst>
              <a:gd name="adj" fmla="val 9655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5"/>
          <p:cNvSpPr/>
          <p:nvPr/>
        </p:nvSpPr>
        <p:spPr>
          <a:xfrm>
            <a:off x="4928616" y="3447288"/>
            <a:ext cx="640080" cy="64008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6048" y="3474720"/>
            <a:ext cx="585216" cy="58521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5715000" y="342900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Graduation Readiness</a:t>
            </a:r>
            <a:endParaRPr lang="en-US" sz="1300" dirty="0"/>
          </a:p>
        </p:txBody>
      </p:sp>
      <p:sp>
        <p:nvSpPr>
          <p:cNvPr id="25" name="Text 17"/>
          <p:cNvSpPr/>
          <p:nvPr/>
        </p:nvSpPr>
        <p:spPr>
          <a:xfrm>
            <a:off x="5715000" y="3831336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with your advisor to "check off" your degree audit before applying to graduate.</a:t>
            </a:r>
            <a:endParaRPr lang="en-US" sz="1100" dirty="0"/>
          </a:p>
        </p:txBody>
      </p:sp>
      <p:sp>
        <p:nvSpPr>
          <p:cNvPr id="26" name="Text 18"/>
          <p:cNvSpPr/>
          <p:nvPr/>
        </p:nvSpPr>
        <p:spPr>
          <a:xfrm>
            <a:off x="-1211283" y="1375934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Degree Works through your myUSF portal → Student tab → Degree Audit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01168"/>
            <a:ext cx="594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164592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POLICIES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005840" y="603504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the Rules — Navigate Smart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65760" y="1170432"/>
            <a:ext cx="8412480" cy="1115568"/>
          </a:xfrm>
          <a:prstGeom prst="roundRect">
            <a:avLst>
              <a:gd name="adj" fmla="val 10656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94360" y="1261872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📋  First Day Attendance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94360" y="1627632"/>
            <a:ext cx="7955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must attend the first class meeting or you may be dropped. For online courses, complete the first assignment by the deadline. Don't miss it!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65760" y="2432304"/>
            <a:ext cx="8412480" cy="1115568"/>
          </a:xfrm>
          <a:prstGeom prst="roundRect">
            <a:avLst>
              <a:gd name="adj" fmla="val 10656"/>
            </a:avLst>
          </a:prstGeom>
          <a:solidFill>
            <a:srgbClr val="FBF8EC"/>
          </a:solidFill>
          <a:ln w="12700">
            <a:solidFill>
              <a:srgbClr val="E0D8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94360" y="2523744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📅  Add, Drop &amp; Withdraw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94360" y="2889504"/>
            <a:ext cx="7955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5 days of class are your add/drop window — dropped courses won't appear on your transcript. You may withdraw through week 10 (check summer dates separately).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365760" y="3694176"/>
            <a:ext cx="8412480" cy="1115568"/>
          </a:xfrm>
          <a:prstGeom prst="roundRect">
            <a:avLst>
              <a:gd name="adj" fmla="val 10656"/>
            </a:avLst>
          </a:prstGeom>
          <a:solidFill>
            <a:srgbClr val="EDF4FB"/>
          </a:solidFill>
          <a:ln w="12700">
            <a:solidFill>
              <a:srgbClr val="B8C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94360" y="3785616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Degree Progression Policy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94360" y="4151376"/>
            <a:ext cx="7955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policy ensures you take the right courses at the right time. Completing key required courses keeps you on track and protects your path to graduation.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365760" y="4754880"/>
            <a:ext cx="8412480" cy="292608"/>
          </a:xfrm>
          <a:prstGeom prst="roundRect">
            <a:avLst>
              <a:gd name="adj" fmla="val 25000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65760" y="4754880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Always check the Academic Calendar for exact dates each semester!</a:t>
            </a:r>
            <a:endParaRPr lang="en-US" sz="1100" dirty="0"/>
          </a:p>
        </p:txBody>
      </p:sp>
      <p:sp>
        <p:nvSpPr>
          <p:cNvPr id="17" name="Decor Gear"/>
          <p:cNvSpPr/>
          <p:nvPr/>
        </p:nvSpPr>
        <p:spPr>
          <a:xfrm rot="2200000">
            <a:off x="8100000" y="-500000"/>
            <a:ext cx="1400000" cy="1400000"/>
          </a:xfrm>
          <a:prstGeom prst="gear6">
            <a:avLst/>
          </a:prstGeom>
          <a:noFill/>
          <a:ln w="31750">
            <a:solidFill>
              <a:srgbClr val="C9A84C">
                <a:alpha val="40000"/>
              </a:srgbClr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0" cy="514350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57200"/>
            <a:ext cx="1371600" cy="1371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2880" y="1920240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PROFESSIONALISM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82880" y="2880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first impression starts with your inbox.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4114800"/>
            <a:ext cx="1097280" cy="1097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89120" y="32004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Practices</a:t>
            </a:r>
            <a:endParaRPr lang="en-US" sz="2200" dirty="0"/>
          </a:p>
        </p:txBody>
      </p:sp>
      <p:sp>
        <p:nvSpPr>
          <p:cNvPr id="8" name="Shape 4"/>
          <p:cNvSpPr/>
          <p:nvPr/>
        </p:nvSpPr>
        <p:spPr>
          <a:xfrm>
            <a:off x="4389120" y="960120"/>
            <a:ext cx="4480560" cy="438912"/>
          </a:xfrm>
          <a:prstGeom prst="roundRect">
            <a:avLst>
              <a:gd name="adj" fmla="val 20833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4480560" y="1042416"/>
            <a:ext cx="274320" cy="27432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04" y="1042416"/>
            <a:ext cx="256032" cy="2560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46320" y="103327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use your USF email — never personal accounts</a:t>
            </a:r>
            <a:endParaRPr lang="en-US" sz="1150" dirty="0"/>
          </a:p>
        </p:txBody>
      </p:sp>
      <p:sp>
        <p:nvSpPr>
          <p:cNvPr id="12" name="Shape 7"/>
          <p:cNvSpPr/>
          <p:nvPr/>
        </p:nvSpPr>
        <p:spPr>
          <a:xfrm>
            <a:off x="4389120" y="1490472"/>
            <a:ext cx="4480560" cy="438912"/>
          </a:xfrm>
          <a:prstGeom prst="roundRect">
            <a:avLst>
              <a:gd name="adj" fmla="val 20833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8"/>
          <p:cNvSpPr/>
          <p:nvPr/>
        </p:nvSpPr>
        <p:spPr>
          <a:xfrm>
            <a:off x="4480560" y="1572768"/>
            <a:ext cx="274320" cy="27432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04" y="1572768"/>
            <a:ext cx="256032" cy="25603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846320" y="1563624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 your U# in every email to faculty &amp; staff</a:t>
            </a:r>
            <a:endParaRPr lang="en-US" sz="1150" dirty="0"/>
          </a:p>
        </p:txBody>
      </p:sp>
      <p:sp>
        <p:nvSpPr>
          <p:cNvPr id="16" name="Shape 10"/>
          <p:cNvSpPr/>
          <p:nvPr/>
        </p:nvSpPr>
        <p:spPr>
          <a:xfrm>
            <a:off x="4389120" y="2020824"/>
            <a:ext cx="4480560" cy="438912"/>
          </a:xfrm>
          <a:prstGeom prst="roundRect">
            <a:avLst>
              <a:gd name="adj" fmla="val 20833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1"/>
          <p:cNvSpPr/>
          <p:nvPr/>
        </p:nvSpPr>
        <p:spPr>
          <a:xfrm>
            <a:off x="4480560" y="2103120"/>
            <a:ext cx="274320" cy="27432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04" y="2103120"/>
            <a:ext cx="256032" cy="25603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846320" y="2093976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a professional email signature in Outlook</a:t>
            </a:r>
            <a:endParaRPr lang="en-US" sz="1150" dirty="0"/>
          </a:p>
        </p:txBody>
      </p:sp>
      <p:sp>
        <p:nvSpPr>
          <p:cNvPr id="20" name="Shape 13"/>
          <p:cNvSpPr/>
          <p:nvPr/>
        </p:nvSpPr>
        <p:spPr>
          <a:xfrm>
            <a:off x="4389120" y="2551176"/>
            <a:ext cx="4480560" cy="438912"/>
          </a:xfrm>
          <a:prstGeom prst="roundRect">
            <a:avLst>
              <a:gd name="adj" fmla="val 20833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4"/>
          <p:cNvSpPr/>
          <p:nvPr/>
        </p:nvSpPr>
        <p:spPr>
          <a:xfrm>
            <a:off x="4480560" y="2633472"/>
            <a:ext cx="274320" cy="27432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04" y="2633472"/>
            <a:ext cx="256032" cy="256032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4846320" y="26243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is formal — it's not a text message</a:t>
            </a:r>
            <a:endParaRPr lang="en-US" sz="1150" dirty="0"/>
          </a:p>
        </p:txBody>
      </p:sp>
      <p:sp>
        <p:nvSpPr>
          <p:cNvPr id="24" name="Shape 16"/>
          <p:cNvSpPr/>
          <p:nvPr/>
        </p:nvSpPr>
        <p:spPr>
          <a:xfrm>
            <a:off x="4389120" y="3081528"/>
            <a:ext cx="4480560" cy="438912"/>
          </a:xfrm>
          <a:prstGeom prst="roundRect">
            <a:avLst>
              <a:gd name="adj" fmla="val 20833"/>
            </a:avLst>
          </a:prstGeom>
          <a:solidFill>
            <a:srgbClr val="E8F4EE"/>
          </a:solidFill>
          <a:ln w="12700">
            <a:solidFill>
              <a:srgbClr val="B8DC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7"/>
          <p:cNvSpPr/>
          <p:nvPr/>
        </p:nvSpPr>
        <p:spPr>
          <a:xfrm>
            <a:off x="4480560" y="3163824"/>
            <a:ext cx="274320" cy="274320"/>
          </a:xfrm>
          <a:prstGeom prst="ellipse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04" y="3163824"/>
            <a:ext cx="256032" cy="256032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4846320" y="315468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your USF email daily</a:t>
            </a:r>
            <a:endParaRPr lang="en-US" sz="1150" dirty="0"/>
          </a:p>
        </p:txBody>
      </p:sp>
      <p:sp>
        <p:nvSpPr>
          <p:cNvPr id="28" name="Shape 19"/>
          <p:cNvSpPr/>
          <p:nvPr/>
        </p:nvSpPr>
        <p:spPr>
          <a:xfrm>
            <a:off x="4389120" y="3657600"/>
            <a:ext cx="4480560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20"/>
          <p:cNvSpPr/>
          <p:nvPr/>
        </p:nvSpPr>
        <p:spPr>
          <a:xfrm>
            <a:off x="4526280" y="3730752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📧  Sample Email Signature</a:t>
            </a:r>
            <a:endParaRPr lang="en-US" sz="1100" dirty="0"/>
          </a:p>
        </p:txBody>
      </p:sp>
      <p:sp>
        <p:nvSpPr>
          <p:cNvPr id="30" name="Text 21"/>
          <p:cNvSpPr/>
          <p:nvPr/>
        </p:nvSpPr>
        <p:spPr>
          <a:xfrm>
            <a:off x="4526280" y="4050792"/>
            <a:ext cx="42062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Rocky Bull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U# 1234567 | Exercise Science &amp; Kinesiology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of South Florida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rocky@usf.edu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4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926080"/>
            <a:ext cx="2743200" cy="2743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91440"/>
            <a:ext cx="1097280" cy="10972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FLORIDA TEACHER CERTIFICATION EXAMS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FTCE — Your Path to Certification</a:t>
            </a:r>
            <a:endParaRPr lang="en-US" sz="1400" dirty="0"/>
          </a:p>
        </p:txBody>
      </p:sp>
      <p:sp>
        <p:nvSpPr>
          <p:cNvPr id="6" name="Shape 2"/>
          <p:cNvSpPr/>
          <p:nvPr/>
        </p:nvSpPr>
        <p:spPr>
          <a:xfrm>
            <a:off x="320040" y="1298448"/>
            <a:ext cx="2743200" cy="3520440"/>
          </a:xfrm>
          <a:prstGeom prst="roundRect">
            <a:avLst>
              <a:gd name="adj" fmla="val 5000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411480" y="1417320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Knowledge Test (GKT)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457200" y="2103120"/>
            <a:ext cx="2468880" cy="320040"/>
          </a:xfrm>
          <a:prstGeom prst="roundRect">
            <a:avLst>
              <a:gd name="adj" fmla="val 22857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57200" y="21031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for ALL Majors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457200" y="25420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Reading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457200" y="29992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English Language Skills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57200" y="34564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Essay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457200" y="39136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Mathematics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3246120" y="1298448"/>
            <a:ext cx="2743200" cy="3520440"/>
          </a:xfrm>
          <a:prstGeom prst="roundRect">
            <a:avLst>
              <a:gd name="adj" fmla="val 5000"/>
            </a:avLst>
          </a:prstGeom>
          <a:solidFill>
            <a:srgbClr val="2D7A5A"/>
          </a:solidFill>
          <a:ln w="12700">
            <a:solidFill>
              <a:srgbClr val="2D7A5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3337560" y="1417320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Education Test (PEd)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3383280" y="2103120"/>
            <a:ext cx="2468880" cy="320040"/>
          </a:xfrm>
          <a:prstGeom prst="roundRect">
            <a:avLst>
              <a:gd name="adj" fmla="val 22857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3383280" y="21031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for ALL Majors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3383280" y="25420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Taken after completing coursework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3383280" y="29992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Covers pedagogy &amp; classroom practices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172200" y="1298448"/>
            <a:ext cx="2743200" cy="3520440"/>
          </a:xfrm>
          <a:prstGeom prst="roundRect">
            <a:avLst>
              <a:gd name="adj" fmla="val 5000"/>
            </a:avLst>
          </a:prstGeom>
          <a:solidFill>
            <a:srgbClr val="1A4A35"/>
          </a:solidFill>
          <a:ln w="12700">
            <a:solidFill>
              <a:srgbClr val="1A4A35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6263640" y="1324099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 Area Exam (SAE)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6309360" y="2103120"/>
            <a:ext cx="2468880" cy="320040"/>
          </a:xfrm>
          <a:prstGeom prst="roundRect">
            <a:avLst>
              <a:gd name="adj" fmla="val 22857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6309360" y="21031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Major-Specific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6309360" y="25420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Pre-K/Primary Education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6309360" y="29992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Elementary Education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6309360" y="34564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Exceptional Student Education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6309360" y="391363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Math, Science, English, or Social Science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6747"/>
          </a:solidFill>
          <a:ln w="12700">
            <a:solidFill>
              <a:srgbClr val="0067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01168"/>
            <a:ext cx="594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164592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FTCE SMART STRATEGIES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005840" y="60350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C4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wait — plan early and pass the first time!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274320" y="1143000"/>
            <a:ext cx="4160520" cy="1078992"/>
          </a:xfrm>
          <a:prstGeom prst="roundRect">
            <a:avLst>
              <a:gd name="adj" fmla="val 1101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384048" y="125272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84048" y="125272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97280" y="123444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the GKT ASAP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97280" y="1546939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 it as soon as possible!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709160" y="1143000"/>
            <a:ext cx="4160520" cy="1078992"/>
          </a:xfrm>
          <a:prstGeom prst="roundRect">
            <a:avLst>
              <a:gd name="adj" fmla="val 1101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818888" y="125272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818888" y="125272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5532120" y="123444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Previous Score Waivers Available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32120" y="1600200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 with your advisor to see if you qualify for a GKT waiver from prior test scores.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274320" y="2404872"/>
            <a:ext cx="4160520" cy="1078992"/>
          </a:xfrm>
          <a:prstGeom prst="roundRect">
            <a:avLst>
              <a:gd name="adj" fmla="val 1101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384048" y="2514600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84048" y="25146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097280" y="249631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Attempt Before Clinical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097280" y="2862072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must attempt the GKT before your first clinical experience. Plan ahead!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4709160" y="2404872"/>
            <a:ext cx="4160520" cy="1078992"/>
          </a:xfrm>
          <a:prstGeom prst="roundRect">
            <a:avLst>
              <a:gd name="adj" fmla="val 1101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4818888" y="2514600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818888" y="25146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5532120" y="249631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AI Study Tool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5532120" y="2862072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College of Education offers a free AI-powered exam prep resource — use it!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274320" y="3666744"/>
            <a:ext cx="4160520" cy="1078992"/>
          </a:xfrm>
          <a:prstGeom prst="roundRect">
            <a:avLst>
              <a:gd name="adj" fmla="val 1101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384048" y="3776472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84048" y="377647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1097280" y="3758184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 Discount via Learning Liaisons</a:t>
            </a:r>
            <a:endParaRPr lang="en-US" sz="1300" dirty="0"/>
          </a:p>
        </p:txBody>
      </p:sp>
      <p:sp>
        <p:nvSpPr>
          <p:cNvPr id="30" name="Text 27"/>
          <p:cNvSpPr/>
          <p:nvPr/>
        </p:nvSpPr>
        <p:spPr>
          <a:xfrm>
            <a:off x="1097280" y="4123944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USF students get 50% off through Learning Liaisons — ask your advisor for the link.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4709160" y="3666744"/>
            <a:ext cx="4160520" cy="1078992"/>
          </a:xfrm>
          <a:prstGeom prst="roundRect">
            <a:avLst>
              <a:gd name="adj" fmla="val 11017"/>
            </a:avLst>
          </a:prstGeom>
          <a:solidFill>
            <a:srgbClr val="F5F0DC"/>
          </a:solidFill>
          <a:ln w="12700">
            <a:solidFill>
              <a:srgbClr val="F5F0D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4818888" y="3776472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4818888" y="377647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800" dirty="0"/>
          </a:p>
        </p:txBody>
      </p:sp>
      <p:sp>
        <p:nvSpPr>
          <p:cNvPr id="34" name="Text 31"/>
          <p:cNvSpPr/>
          <p:nvPr/>
        </p:nvSpPr>
        <p:spPr>
          <a:xfrm>
            <a:off x="5532120" y="3758184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Tests Must Pass Before Graduation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5532120" y="4123944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with your advisor to plan when to sit for the PEd and Subject Area Exams.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274320" y="4773168"/>
            <a:ext cx="8595360" cy="274320"/>
          </a:xfrm>
          <a:prstGeom prst="roundRect">
            <a:avLst>
              <a:gd name="adj" fmla="val 26667"/>
            </a:avLst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274320" y="4773168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🚨  DO NOT DELAY planning or taking your FTCE exams!</a:t>
            </a:r>
            <a:endParaRPr lang="en-US" sz="1100" dirty="0"/>
          </a:p>
        </p:txBody>
      </p:sp>
      <p:sp>
        <p:nvSpPr>
          <p:cNvPr id="38" name="Decor Gear"/>
          <p:cNvSpPr/>
          <p:nvPr/>
        </p:nvSpPr>
        <p:spPr>
          <a:xfrm rot="900000">
            <a:off x="8100000" y="-500000"/>
            <a:ext cx="1400000" cy="1400000"/>
          </a:xfrm>
          <a:prstGeom prst="gear6">
            <a:avLst/>
          </a:prstGeom>
          <a:noFill/>
          <a:ln w="31750">
            <a:solidFill>
              <a:srgbClr val="C9A84C">
                <a:alpha val="40000"/>
              </a:srgbClr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1381</Words>
  <Application>Microsoft Office PowerPoint</Application>
  <PresentationFormat>On-screen Show (16:9)</PresentationFormat>
  <Paragraphs>197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 Forward – USF College of Education</dc:title>
  <dc:subject>PptxGenJS Presentation</dc:subject>
  <dc:creator>PptxGenJS</dc:creator>
  <cp:lastModifiedBy>Angelica Foley</cp:lastModifiedBy>
  <cp:revision>6</cp:revision>
  <dcterms:created xsi:type="dcterms:W3CDTF">2026-07-01T20:58:19Z</dcterms:created>
  <dcterms:modified xsi:type="dcterms:W3CDTF">2026-07-07T18:10:29Z</dcterms:modified>
</cp:coreProperties>
</file>