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27"/>
  </p:notesMasterIdLst>
  <p:sldIdLst>
    <p:sldId id="256" r:id="rId2"/>
    <p:sldId id="258" r:id="rId3"/>
    <p:sldId id="257" r:id="rId4"/>
    <p:sldId id="350" r:id="rId5"/>
    <p:sldId id="355" r:id="rId6"/>
    <p:sldId id="296" r:id="rId7"/>
    <p:sldId id="261" r:id="rId8"/>
    <p:sldId id="262" r:id="rId9"/>
    <p:sldId id="263" r:id="rId10"/>
    <p:sldId id="342" r:id="rId11"/>
    <p:sldId id="354" r:id="rId12"/>
    <p:sldId id="264" r:id="rId13"/>
    <p:sldId id="341" r:id="rId14"/>
    <p:sldId id="265" r:id="rId15"/>
    <p:sldId id="266" r:id="rId16"/>
    <p:sldId id="267" r:id="rId17"/>
    <p:sldId id="268" r:id="rId18"/>
    <p:sldId id="274" r:id="rId19"/>
    <p:sldId id="351" r:id="rId20"/>
    <p:sldId id="270" r:id="rId21"/>
    <p:sldId id="357" r:id="rId22"/>
    <p:sldId id="271" r:id="rId23"/>
    <p:sldId id="269" r:id="rId24"/>
    <p:sldId id="338" r:id="rId25"/>
    <p:sldId id="273" r:id="rId26"/>
  </p:sldIdLst>
  <p:sldSz cx="9144000" cy="5143500" type="screen16x9"/>
  <p:notesSz cx="6858000" cy="9144000"/>
  <p:embeddedFontLst>
    <p:embeddedFont>
      <p:font typeface="Caveat" panose="020B0604020202020204" charset="0"/>
      <p:regular r:id="rId28"/>
      <p:bold r:id="rId29"/>
    </p:embeddedFont>
    <p:embeddedFont>
      <p:font typeface="Open Sans" panose="020B0606030504020204" pitchFamily="34" charset="0"/>
      <p:regular r:id="rId30"/>
      <p:bold r:id="rId31"/>
      <p:italic r:id="rId32"/>
      <p:boldItalic r:id="rId33"/>
    </p:embeddedFont>
    <p:embeddedFont>
      <p:font typeface="Oswald" panose="00000500000000000000" pitchFamily="2" charset="0"/>
      <p:regular r:id="rId34"/>
      <p:bold r:id="rId35"/>
    </p:embeddedFont>
    <p:embeddedFont>
      <p:font typeface="Segoe Script" panose="030B0504020000000003" pitchFamily="66" charset="0"/>
      <p:regular r:id="rId36"/>
      <p:bold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4F4D9A-DBEF-4465-B24D-FD68D06270EE}" v="17" dt="2025-05-14T14:27:25.792"/>
    <p1510:client id="{2E15C1EF-77AE-4128-A2A3-4143704C3BAE}" v="11" dt="2025-05-14T13:36:19.122"/>
    <p1510:client id="{398FC433-19C2-4CDA-85C0-5EB18FAEEB09}" v="51" dt="2025-05-14T13:43:47.380"/>
    <p1510:client id="{3FC52918-7518-4303-B1D2-1BED22238F9F}" v="1" dt="2025-05-14T13:37:18.192"/>
    <p1510:client id="{415407FF-00BF-451A-AC61-DF522F3727A0}" v="949" dt="2025-05-14T14:25:13.854"/>
    <p1510:client id="{4D38327F-48FF-480C-BF92-80F794B4FEFC}" v="153" dt="2025-05-14T13:47:36.629"/>
    <p1510:client id="{F03C1C2F-86E2-48BB-BF2E-0C894EB638FA}" v="161" dt="2025-05-14T14:38:50.865"/>
    <p1510:client id="{F7A0DFA5-95C8-40B6-B9E4-F3DD4C28175E}" v="1" dt="2025-05-14T13:48:39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7"/>
    <p:restoredTop sz="94737"/>
  </p:normalViewPr>
  <p:slideViewPr>
    <p:cSldViewPr snapToGrid="0">
      <p:cViewPr varScale="1">
        <p:scale>
          <a:sx n="103" d="100"/>
          <a:sy n="103" d="100"/>
        </p:scale>
        <p:origin x="850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4-23T19:36:36.7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296 8244 16383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0" name="Google Shape;17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Bobby, do you want pic of advisors here instead / then have a link to show students how to make an appointment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BD928-8069-4280-B726-394FB26BBC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10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" name="Google Shape;178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9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9" name="Google Shape;1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328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8" name="Google Shape;22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>
          <a:extLst>
            <a:ext uri="{FF2B5EF4-FFF2-40B4-BE49-F238E27FC236}">
              <a16:creationId xmlns:a16="http://schemas.microsoft.com/office/drawing/2014/main" id="{C496771A-C8C7-C479-FE7E-5D77230C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5:notes">
            <a:extLst>
              <a:ext uri="{FF2B5EF4-FFF2-40B4-BE49-F238E27FC236}">
                <a16:creationId xmlns:a16="http://schemas.microsoft.com/office/drawing/2014/main" id="{4DA00D50-788B-AA0C-8E44-097D119FEE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8" name="Google Shape;228;p15:notes">
            <a:extLst>
              <a:ext uri="{FF2B5EF4-FFF2-40B4-BE49-F238E27FC236}">
                <a16:creationId xmlns:a16="http://schemas.microsoft.com/office/drawing/2014/main" id="{785BBCA4-9D61-0867-9B89-9EAED8E4AF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18248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for Pinellas County high school presentations only.</a:t>
            </a:r>
            <a:endParaRPr dirty="0"/>
          </a:p>
        </p:txBody>
      </p:sp>
      <p:sp>
        <p:nvSpPr>
          <p:cNvPr id="236" name="Google Shape;23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2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3" name="Google Shape;213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students how to get to Archivum from My USF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BD928-8069-4280-B726-394FB26BBC3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7552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5" name="Google Shape;25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Campuses: We are </a:t>
            </a:r>
            <a:r>
              <a:rPr lang="en-US" dirty="0" err="1"/>
              <a:t>OneU</a:t>
            </a:r>
            <a:r>
              <a:rPr lang="en-US" dirty="0"/>
              <a:t>! Tampa (largest), St. Petersburg, Sarasota-Manatee</a:t>
            </a:r>
          </a:p>
          <a:p>
            <a:r>
              <a:rPr lang="en-US" dirty="0"/>
              <a:t>Student experience includes student resources, study abroad</a:t>
            </a:r>
          </a:p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dirty="0"/>
              <a:t>Our students are successful!</a:t>
            </a:r>
            <a:endParaRPr lang="en-US" dirty="0">
              <a:cs typeface="Calibri" panose="020F0502020204030204"/>
            </a:endParaRPr>
          </a:p>
          <a:p>
            <a:pPr marL="628650" lvl="1" indent="-171450">
              <a:lnSpc>
                <a:spcPct val="90000"/>
              </a:lnSpc>
              <a:spcBef>
                <a:spcPts val="375"/>
              </a:spcBef>
              <a:buFont typeface="Arial"/>
              <a:buChar char="•"/>
            </a:pPr>
            <a:r>
              <a:rPr lang="en-US" dirty="0"/>
              <a:t>4 year graduation rate</a:t>
            </a:r>
            <a:endParaRPr lang="en-US" dirty="0">
              <a:cs typeface="Calibri"/>
            </a:endParaRPr>
          </a:p>
          <a:p>
            <a:pPr marL="628650" lvl="1" indent="-171450">
              <a:lnSpc>
                <a:spcPct val="90000"/>
              </a:lnSpc>
              <a:spcBef>
                <a:spcPts val="375"/>
              </a:spcBef>
              <a:buFont typeface="Arial"/>
              <a:buChar char="•"/>
            </a:pPr>
            <a:r>
              <a:rPr lang="en-US" dirty="0"/>
              <a:t>Retention to second year</a:t>
            </a:r>
            <a:endParaRPr lang="en-US" dirty="0">
              <a:cs typeface="Calibri"/>
            </a:endParaRPr>
          </a:p>
          <a:p>
            <a:pPr marL="628650" lvl="1" indent="-171450">
              <a:lnSpc>
                <a:spcPct val="90000"/>
              </a:lnSpc>
              <a:spcBef>
                <a:spcPts val="375"/>
              </a:spcBef>
              <a:buFont typeface="Arial"/>
              <a:buChar char="•"/>
            </a:pPr>
            <a:r>
              <a:rPr lang="en-US" dirty="0"/>
              <a:t>Readiness for employment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BD928-8069-4280-B726-394FB26BBC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32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purpose and location of Degree Works, inform the students that all students must complete general education either by way of an AA in FCS / SUS or at USF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BD928-8069-4280-B726-394FB26BBC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86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some academic requirements that maybe satisfied before you are admitted to the college and in some cases, after your admissions to the college. I’ll say a little bit about each, when you meet with your advisor, they will tell you specifically when and how to satisfy these requirements.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BD928-8069-4280-B726-394FB26BBC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90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623888" y="470006"/>
            <a:ext cx="7886700" cy="151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623888" y="2002285"/>
            <a:ext cx="7886700" cy="562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623888" y="4409631"/>
            <a:ext cx="7886700" cy="29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1400"/>
              <a:buNone/>
              <a:defRPr sz="1400" b="0">
                <a:solidFill>
                  <a:srgbClr val="ECEAD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3000"/>
              <a:buFont typeface="Arial"/>
              <a:buNone/>
              <a:defRPr>
                <a:solidFill>
                  <a:srgbClr val="00674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6747"/>
              </a:buClr>
              <a:buSzPts val="1800"/>
              <a:buNone/>
              <a:defRPr sz="1800" b="1">
                <a:solidFill>
                  <a:srgbClr val="006747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6747"/>
              </a:buClr>
              <a:buSzPts val="1800"/>
              <a:buNone/>
              <a:defRPr sz="1800" b="1">
                <a:solidFill>
                  <a:srgbClr val="006747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65" name="Google Shape;65;p11"/>
          <p:cNvSpPr/>
          <p:nvPr/>
        </p:nvSpPr>
        <p:spPr>
          <a:xfrm>
            <a:off x="0" y="0"/>
            <a:ext cx="9144000" cy="139304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-Green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title"/>
          </p:nvPr>
        </p:nvSpPr>
        <p:spPr>
          <a:xfrm>
            <a:off x="628650" y="201120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-Gray">
  <p:cSld name="Section Header-Gra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628650" y="201120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-Photo">
  <p:cSld name="Section Header-Photo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/>
          <p:nvPr/>
        </p:nvSpPr>
        <p:spPr>
          <a:xfrm>
            <a:off x="182880" y="219456"/>
            <a:ext cx="8750808" cy="4754880"/>
          </a:xfrm>
          <a:prstGeom prst="rect">
            <a:avLst/>
          </a:prstGeom>
          <a:solidFill>
            <a:srgbClr val="006747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628650" y="201120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-Photo-2">
  <p:cSld name="Section Header-Photo-2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628650" y="2011203"/>
            <a:ext cx="3145064" cy="2734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/>
          <p:nvPr/>
        </p:nvSpPr>
        <p:spPr>
          <a:xfrm>
            <a:off x="0" y="-34017"/>
            <a:ext cx="3887391" cy="5204389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4144709" y="740569"/>
            <a:ext cx="4371831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6747"/>
              </a:buClr>
              <a:buSzPts val="2400"/>
              <a:buChar char="•"/>
              <a:defRPr sz="2400">
                <a:solidFill>
                  <a:srgbClr val="006747"/>
                </a:solidFill>
              </a:defRPr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6747"/>
              </a:buClr>
              <a:buSzPts val="2100"/>
              <a:buChar char="•"/>
              <a:defRPr sz="2100">
                <a:solidFill>
                  <a:srgbClr val="006747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6747"/>
              </a:buClr>
              <a:buSzPts val="1800"/>
              <a:buChar char="•"/>
              <a:defRPr sz="1800">
                <a:solidFill>
                  <a:srgbClr val="006747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6747"/>
              </a:buClr>
              <a:buSzPts val="1500"/>
              <a:buChar char="•"/>
              <a:defRPr sz="1500">
                <a:solidFill>
                  <a:srgbClr val="006747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6747"/>
              </a:buClr>
              <a:buSzPts val="1500"/>
              <a:buChar char="•"/>
              <a:defRPr sz="1500">
                <a:solidFill>
                  <a:srgbClr val="006747"/>
                </a:solidFill>
              </a:defRPr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/>
          <p:nvPr/>
        </p:nvSpPr>
        <p:spPr>
          <a:xfrm>
            <a:off x="0" y="-34016"/>
            <a:ext cx="9144000" cy="2191590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30996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629841" y="2383604"/>
            <a:ext cx="4034626" cy="220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1800"/>
              <a:buNone/>
              <a:defRPr sz="1800">
                <a:solidFill>
                  <a:srgbClr val="46606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87" name="Google Shape;87;p17"/>
          <p:cNvSpPr>
            <a:spLocks noGrp="1"/>
          </p:cNvSpPr>
          <p:nvPr>
            <p:ph type="pic" idx="2"/>
          </p:nvPr>
        </p:nvSpPr>
        <p:spPr>
          <a:xfrm>
            <a:off x="5033963" y="-33338"/>
            <a:ext cx="3606800" cy="3732213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17"/>
          <p:cNvSpPr txBox="1">
            <a:spLocks noGrp="1"/>
          </p:cNvSpPr>
          <p:nvPr>
            <p:ph type="body" idx="3"/>
          </p:nvPr>
        </p:nvSpPr>
        <p:spPr>
          <a:xfrm>
            <a:off x="5033963" y="3871644"/>
            <a:ext cx="3606800" cy="45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1200"/>
              <a:buNone/>
              <a:defRPr sz="1200">
                <a:solidFill>
                  <a:srgbClr val="46606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2400"/>
              <a:buFont typeface="Arial"/>
              <a:buNone/>
              <a:defRPr sz="2400">
                <a:solidFill>
                  <a:srgbClr val="00674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1200"/>
              <a:buNone/>
              <a:defRPr sz="1200">
                <a:solidFill>
                  <a:srgbClr val="46606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94" name="Google Shape;94;p18"/>
          <p:cNvSpPr/>
          <p:nvPr/>
        </p:nvSpPr>
        <p:spPr>
          <a:xfrm>
            <a:off x="0" y="0"/>
            <a:ext cx="9144000" cy="139304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-logo">
  <p:cSld name="Chart-logo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5566172" y="740569"/>
            <a:ext cx="2949178" cy="80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2400"/>
              <a:buFont typeface="Arial"/>
              <a:buNone/>
              <a:defRPr sz="2400">
                <a:solidFill>
                  <a:srgbClr val="00674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5566172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1200"/>
              <a:buNone/>
              <a:defRPr sz="1200">
                <a:solidFill>
                  <a:srgbClr val="46606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99" name="Google Shape;99;p19"/>
          <p:cNvSpPr>
            <a:spLocks noGrp="1"/>
          </p:cNvSpPr>
          <p:nvPr>
            <p:ph type="chart" idx="2"/>
          </p:nvPr>
        </p:nvSpPr>
        <p:spPr>
          <a:xfrm>
            <a:off x="660663" y="740569"/>
            <a:ext cx="4627562" cy="365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d Slide">
  <p:cSld name="1_End Slid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994172"/>
          </a:xfrm>
        </p:spPr>
        <p:txBody>
          <a:bodyPr/>
          <a:lstStyle>
            <a:lvl1pPr>
              <a:defRPr>
                <a:solidFill>
                  <a:srgbClr val="006747"/>
                </a:solidFill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B8BCE3-AF16-6D41-B95F-884EAC5A8EB3}"/>
              </a:ext>
            </a:extLst>
          </p:cNvPr>
          <p:cNvSpPr/>
          <p:nvPr userDrawn="1"/>
        </p:nvSpPr>
        <p:spPr>
          <a:xfrm>
            <a:off x="1" y="0"/>
            <a:ext cx="179462" cy="5143500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BB23591-16BE-954D-B59B-91BFDA663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solidFill>
                  <a:srgbClr val="466069"/>
                </a:solidFill>
              </a:defRPr>
            </a:lvl1pPr>
            <a:lvl2pPr>
              <a:defRPr>
                <a:solidFill>
                  <a:srgbClr val="466069"/>
                </a:solidFill>
              </a:defRPr>
            </a:lvl2pPr>
            <a:lvl3pPr>
              <a:defRPr>
                <a:solidFill>
                  <a:srgbClr val="466069"/>
                </a:solidFill>
              </a:defRPr>
            </a:lvl3pPr>
            <a:lvl4pPr>
              <a:defRPr>
                <a:solidFill>
                  <a:srgbClr val="466069"/>
                </a:solidFill>
              </a:defRPr>
            </a:lvl4pPr>
            <a:lvl5pPr>
              <a:defRPr>
                <a:solidFill>
                  <a:srgbClr val="46606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E2CF947-D569-5840-90FE-2AE8871A80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650" y="1369219"/>
            <a:ext cx="3874984" cy="32635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69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-2">
  <p:cSld name="Two Content-2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3000"/>
              <a:buFont typeface="Arial"/>
              <a:buNone/>
              <a:defRPr>
                <a:solidFill>
                  <a:srgbClr val="00674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1" y="0"/>
            <a:ext cx="179462" cy="5143500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>
            <a:spLocks noGrp="1"/>
          </p:cNvSpPr>
          <p:nvPr>
            <p:ph type="pic" idx="2"/>
          </p:nvPr>
        </p:nvSpPr>
        <p:spPr>
          <a:xfrm>
            <a:off x="628650" y="1369219"/>
            <a:ext cx="3874984" cy="326350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-Logo-1" type="obj">
  <p:cSld name="OBJEC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575352"/>
            <a:ext cx="7886700" cy="692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3000"/>
              <a:buFont typeface="Arial"/>
              <a:buNone/>
              <a:defRPr>
                <a:solidFill>
                  <a:srgbClr val="00674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-3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3000"/>
              <a:buFont typeface="Arial"/>
              <a:buNone/>
              <a:defRPr>
                <a:solidFill>
                  <a:srgbClr val="00674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8" name="Google Shape;38;p6"/>
          <p:cNvSpPr/>
          <p:nvPr/>
        </p:nvSpPr>
        <p:spPr>
          <a:xfrm>
            <a:off x="0" y="0"/>
            <a:ext cx="9144000" cy="139304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3000"/>
              <a:buFont typeface="Arial"/>
              <a:buNone/>
              <a:defRPr>
                <a:solidFill>
                  <a:srgbClr val="00674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4" name="Google Shape;44;p7"/>
          <p:cNvSpPr/>
          <p:nvPr/>
        </p:nvSpPr>
        <p:spPr>
          <a:xfrm>
            <a:off x="0" y="0"/>
            <a:ext cx="9144000" cy="139304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-2">
  <p:cSld name="Title Slide-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623888" y="467360"/>
            <a:ext cx="7886700" cy="108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623888" y="1575565"/>
            <a:ext cx="7886700" cy="562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2"/>
          </p:nvPr>
        </p:nvSpPr>
        <p:spPr>
          <a:xfrm>
            <a:off x="623888" y="2296351"/>
            <a:ext cx="7886700" cy="29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1400"/>
              <a:buNone/>
              <a:defRPr sz="1400" b="0">
                <a:solidFill>
                  <a:srgbClr val="ECEAD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-Logo-2">
  <p:cSld name="Title and Content-Logo-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3000"/>
              <a:buFont typeface="Arial"/>
              <a:buNone/>
              <a:defRPr>
                <a:solidFill>
                  <a:srgbClr val="00674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3000"/>
              <a:buFont typeface="Arial"/>
              <a:buNone/>
              <a:defRPr>
                <a:solidFill>
                  <a:srgbClr val="00674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Char char="•"/>
              <a:defRPr>
                <a:solidFill>
                  <a:srgbClr val="46606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Char char="•"/>
              <a:defRPr>
                <a:solidFill>
                  <a:srgbClr val="466069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500"/>
              <a:buChar char="•"/>
              <a:defRPr>
                <a:solidFill>
                  <a:srgbClr val="466069"/>
                </a:solidFill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350"/>
              <a:buChar char="•"/>
              <a:defRPr>
                <a:solidFill>
                  <a:srgbClr val="46606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/>
          <p:nvPr/>
        </p:nvSpPr>
        <p:spPr>
          <a:xfrm>
            <a:off x="0" y="0"/>
            <a:ext cx="9144000" cy="139304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9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customXml" Target="../ink/ink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y.usf.edu/myusf/home_myusf/inde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usf.edu/undergrad/academic-success-center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f.edu/career-services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hyperlink" Target="https://bullsconnect.usf.edu/exercsciallia/home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y.usf.edu/new_myusf/home_myusf/index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>
            <a:spLocks noGrp="1"/>
          </p:cNvSpPr>
          <p:nvPr>
            <p:ph type="title"/>
          </p:nvPr>
        </p:nvSpPr>
        <p:spPr>
          <a:xfrm>
            <a:off x="314384" y="244929"/>
            <a:ext cx="7458016" cy="218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buSzPct val="100000"/>
              <a:buFont typeface="Caveat"/>
            </a:pPr>
            <a:r>
              <a:rPr lang="en-US" sz="4400" dirty="0">
                <a:latin typeface="Caveat"/>
                <a:sym typeface="Caveat"/>
              </a:rPr>
              <a:t>College of Education</a:t>
            </a:r>
            <a:br>
              <a:rPr lang="en-US" sz="4400" dirty="0">
                <a:latin typeface="Caveat"/>
                <a:sym typeface="Caveat"/>
              </a:rPr>
            </a:br>
            <a:r>
              <a:rPr lang="en-US" dirty="0">
                <a:sym typeface="Caveat"/>
              </a:rPr>
              <a:t>Exercise</a:t>
            </a:r>
            <a:r>
              <a:rPr lang="en-US" dirty="0"/>
              <a:t> Science and Kinesiology Orientation</a:t>
            </a:r>
            <a:endParaRPr lang="en-US" dirty="0">
              <a:ea typeface="Oswald"/>
            </a:endParaRP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79585"/>
            <a:ext cx="7772400" cy="265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2" descr="A black and white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0640" y="4190905"/>
            <a:ext cx="3718560" cy="6295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5">
            <a:extLst>
              <a:ext uri="{FF2B5EF4-FFF2-40B4-BE49-F238E27FC236}">
                <a16:creationId xmlns:a16="http://schemas.microsoft.com/office/drawing/2014/main" id="{59578587-FCFE-A779-149D-1D261DF64B1A}"/>
              </a:ext>
            </a:extLst>
          </p:cNvPr>
          <p:cNvSpPr/>
          <p:nvPr/>
        </p:nvSpPr>
        <p:spPr>
          <a:xfrm>
            <a:off x="388137" y="3325828"/>
            <a:ext cx="2926080" cy="384048"/>
          </a:xfrm>
          <a:prstGeom prst="roundRect">
            <a:avLst>
              <a:gd name="adj" fmla="val 23810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0196DB11-ADF6-ACC0-15E5-BC1E8261EA04}"/>
              </a:ext>
            </a:extLst>
          </p:cNvPr>
          <p:cNvSpPr/>
          <p:nvPr/>
        </p:nvSpPr>
        <p:spPr>
          <a:xfrm>
            <a:off x="433857" y="332582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📱  Scan the QR code to confirm attendance</a:t>
            </a:r>
            <a:endParaRPr lang="en-US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872783-9797-1EC3-C5B2-A4E1D6BAE6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743" y="3157043"/>
            <a:ext cx="1105666" cy="11056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0C4C963-21DA-E2A0-9AD9-13A4DAA3F58D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VHS celebrates its first graduation in Middleton | News | The Villages  Daily Sun | thevillagesdailysun.com">
            <a:extLst>
              <a:ext uri="{FF2B5EF4-FFF2-40B4-BE49-F238E27FC236}">
                <a16:creationId xmlns:a16="http://schemas.microsoft.com/office/drawing/2014/main" id="{03A9246B-F132-A8CE-DE99-FC849EBA1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070" y="1673349"/>
            <a:ext cx="3454689" cy="259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96BAE92-FE96-6895-D175-080F2B7FAD28}"/>
              </a:ext>
            </a:extLst>
          </p:cNvPr>
          <p:cNvSpPr txBox="1">
            <a:spLocks/>
          </p:cNvSpPr>
          <p:nvPr/>
        </p:nvSpPr>
        <p:spPr>
          <a:xfrm>
            <a:off x="815038" y="379642"/>
            <a:ext cx="7886700" cy="74414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600" dirty="0">
                <a:solidFill>
                  <a:srgbClr val="006747"/>
                </a:solidFill>
                <a:latin typeface="Arial"/>
                <a:cs typeface="Arial"/>
              </a:rPr>
              <a:t>More to consider....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2FEEBB2-335E-BA32-519A-1E95E2CA8B22}"/>
              </a:ext>
            </a:extLst>
          </p:cNvPr>
          <p:cNvSpPr txBox="1">
            <a:spLocks/>
          </p:cNvSpPr>
          <p:nvPr/>
        </p:nvSpPr>
        <p:spPr>
          <a:xfrm>
            <a:off x="566209" y="1672359"/>
            <a:ext cx="4514850" cy="259200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6747"/>
                </a:solidFill>
                <a:latin typeface="Arial"/>
                <a:cs typeface="Arial"/>
              </a:rPr>
              <a:t>Accelerated Credit </a:t>
            </a:r>
            <a:endParaRPr lang="en-US" dirty="0"/>
          </a:p>
          <a:p>
            <a:r>
              <a:rPr lang="en-US" sz="2400" dirty="0">
                <a:solidFill>
                  <a:srgbClr val="006747"/>
                </a:solidFill>
                <a:latin typeface="Arial"/>
                <a:cs typeface="Arial"/>
              </a:rPr>
              <a:t>State Communication &amp; Computation (Math Pathways)</a:t>
            </a:r>
            <a:endParaRPr lang="en-US"/>
          </a:p>
          <a:p>
            <a:r>
              <a:rPr lang="en-US" sz="2400" dirty="0">
                <a:solidFill>
                  <a:srgbClr val="006747"/>
                </a:solidFill>
              </a:rPr>
              <a:t>Foreign Language Entrance (FLENT)</a:t>
            </a:r>
          </a:p>
          <a:p>
            <a:r>
              <a:rPr lang="en-US" sz="2400" dirty="0">
                <a:solidFill>
                  <a:srgbClr val="006747"/>
                </a:solidFill>
              </a:rPr>
              <a:t>Summer Hours Requirement</a:t>
            </a:r>
          </a:p>
          <a:p>
            <a:r>
              <a:rPr lang="en-US" sz="2400" dirty="0">
                <a:solidFill>
                  <a:srgbClr val="006747"/>
                </a:solidFill>
                <a:latin typeface="Arial"/>
                <a:cs typeface="Arial"/>
              </a:rPr>
              <a:t>Civic Literacy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190C335-E0C0-16BF-5A7E-E219915B0D12}"/>
                  </a:ext>
                </a:extLst>
              </p14:cNvPr>
              <p14:cNvContentPartPr/>
              <p14:nvPr/>
            </p14:nvContentPartPr>
            <p14:xfrm>
              <a:off x="-1941418" y="2863803"/>
              <a:ext cx="10505" cy="1050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190C335-E0C0-16BF-5A7E-E219915B0D1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2466668" y="2338553"/>
                <a:ext cx="1050500" cy="1050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2794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8DD73-770E-E685-CF89-B5CDAB221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CEAD1"/>
                </a:solidFill>
                <a:latin typeface="Arial"/>
                <a:cs typeface="Arial"/>
              </a:rPr>
              <a:t>Degree Progression Policy </a:t>
            </a:r>
            <a:r>
              <a:rPr lang="en-US" dirty="0">
                <a:latin typeface="Arial"/>
                <a:cs typeface="Arial"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9DA28-B20E-95A8-18A1-BC0CB7D96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ECEAD1"/>
                </a:solidFill>
                <a:latin typeface="Arial"/>
                <a:cs typeface="Arial"/>
              </a:rPr>
              <a:t>With a Florida AA degree, earn your degree </a:t>
            </a:r>
            <a:r>
              <a:rPr lang="en-US">
                <a:solidFill>
                  <a:srgbClr val="ECEAD1"/>
                </a:solidFill>
                <a:latin typeface="Arial"/>
                <a:cs typeface="Arial"/>
              </a:rPr>
              <a:t>in THREE </a:t>
            </a:r>
            <a:r>
              <a:rPr lang="en-US" dirty="0">
                <a:solidFill>
                  <a:srgbClr val="ECEAD1"/>
                </a:solidFill>
                <a:latin typeface="Arial"/>
                <a:cs typeface="Arial"/>
              </a:rPr>
              <a:t>YEARS!</a:t>
            </a:r>
            <a:endParaRPr lang="en-US" dirty="0">
              <a:solidFill>
                <a:srgbClr val="ECEAD1"/>
              </a:solidFill>
            </a:endParaRPr>
          </a:p>
          <a:p>
            <a:pPr>
              <a:buFont typeface="Wingdings" panose="020B0604020202020204" pitchFamily="34" charset="0"/>
              <a:buChar char="ü"/>
            </a:pPr>
            <a:endParaRPr lang="en-US" dirty="0">
              <a:solidFill>
                <a:srgbClr val="ECEAD1"/>
              </a:solidFill>
              <a:latin typeface="Arial"/>
              <a:cs typeface="Arial"/>
            </a:endParaRPr>
          </a:p>
          <a:p>
            <a:pPr>
              <a:buFont typeface="Wingdings" panose="020B0604020202020204" pitchFamily="34" charset="0"/>
              <a:buChar char="ü"/>
            </a:pPr>
            <a:r>
              <a:rPr lang="en-US" dirty="0">
                <a:solidFill>
                  <a:srgbClr val="ECEAD1"/>
                </a:solidFill>
                <a:latin typeface="Arial"/>
                <a:cs typeface="Arial"/>
              </a:rPr>
              <a:t>Seek advising before you register</a:t>
            </a:r>
          </a:p>
          <a:p>
            <a:pPr>
              <a:buFont typeface="Wingdings" panose="020B0604020202020204" pitchFamily="34" charset="0"/>
              <a:buChar char="ü"/>
            </a:pPr>
            <a:r>
              <a:rPr lang="en-US" dirty="0">
                <a:solidFill>
                  <a:srgbClr val="ECEAD1"/>
                </a:solidFill>
                <a:latin typeface="Arial"/>
                <a:cs typeface="Arial"/>
              </a:rPr>
              <a:t>Take 15 credits every fall and spring or use summer terms</a:t>
            </a:r>
            <a:endParaRPr lang="en-US" dirty="0">
              <a:solidFill>
                <a:srgbClr val="ECEAD1"/>
              </a:solidFill>
            </a:endParaRPr>
          </a:p>
          <a:p>
            <a:pPr>
              <a:buFont typeface="Wingdings" panose="020B0604020202020204" pitchFamily="34" charset="0"/>
              <a:buChar char="ü"/>
            </a:pPr>
            <a:r>
              <a:rPr lang="en-US" dirty="0">
                <a:solidFill>
                  <a:srgbClr val="ECEAD1"/>
                </a:solidFill>
                <a:latin typeface="Arial"/>
                <a:cs typeface="Arial"/>
              </a:rPr>
              <a:t>Access resources and support</a:t>
            </a:r>
            <a:endParaRPr lang="en-US" dirty="0">
              <a:solidFill>
                <a:srgbClr val="ECEA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819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>
            <a:spLocks noGrp="1"/>
          </p:cNvSpPr>
          <p:nvPr>
            <p:ph type="title"/>
          </p:nvPr>
        </p:nvSpPr>
        <p:spPr>
          <a:xfrm>
            <a:off x="628650" y="1"/>
            <a:ext cx="7886700" cy="1268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600"/>
              <a:buFont typeface="Caveat"/>
              <a:buNone/>
            </a:pPr>
            <a:r>
              <a:rPr lang="en-US" sz="4800" dirty="0">
                <a:solidFill>
                  <a:srgbClr val="ECEAD1"/>
                </a:solidFill>
                <a:latin typeface="Caveat"/>
                <a:ea typeface="Caveat"/>
                <a:cs typeface="Caveat"/>
                <a:sym typeface="Caveat"/>
              </a:rPr>
              <a:t>Stay cool!</a:t>
            </a:r>
            <a:endParaRPr sz="4800" dirty="0"/>
          </a:p>
        </p:txBody>
      </p:sp>
      <p:pic>
        <p:nvPicPr>
          <p:cNvPr id="173" name="Google Shape;173;p30" title="thumbnail_IMG_5605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5648" b="15655"/>
          <a:stretch/>
        </p:blipFill>
        <p:spPr>
          <a:xfrm>
            <a:off x="5721636" y="1733516"/>
            <a:ext cx="2929400" cy="268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0"/>
          <p:cNvSpPr txBox="1"/>
          <p:nvPr/>
        </p:nvSpPr>
        <p:spPr>
          <a:xfrm>
            <a:off x="814900" y="1230147"/>
            <a:ext cx="4720486" cy="36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See your advisor!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     Archivum for appointments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     Teams, F2F, walk-ins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     Email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     Record of your advising </a:t>
            </a:r>
            <a:endParaRPr sz="2000" dirty="0">
              <a:solidFill>
                <a:srgbClr val="ECEAD1"/>
              </a:solidFill>
              <a:latin typeface="+mj-l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solidFill>
                <a:srgbClr val="ECEAD1"/>
              </a:solidFill>
              <a:latin typeface="+mj-l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Review your Degree Works audit!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     </a:t>
            </a:r>
            <a:r>
              <a:rPr lang="en-US" sz="2000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Red, green, and blue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solidFill>
                <a:srgbClr val="ECEAD1"/>
              </a:solidFill>
              <a:latin typeface="+mj-l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See something, say something!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     Advising survey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200" b="1" dirty="0">
              <a:solidFill>
                <a:srgbClr val="ECEAD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200" b="1" dirty="0">
              <a:solidFill>
                <a:srgbClr val="ECEAD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rgbClr val="ECEAD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7CC9CEAC-C59C-4B4C-8978-27EF0FFFA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3681" y="1437228"/>
            <a:ext cx="6810319" cy="37062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7FD441-D67E-25ED-50A4-BA1D10035CCC}"/>
              </a:ext>
            </a:extLst>
          </p:cNvPr>
          <p:cNvSpPr txBox="1"/>
          <p:nvPr/>
        </p:nvSpPr>
        <p:spPr>
          <a:xfrm>
            <a:off x="111372" y="85968"/>
            <a:ext cx="430713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CFC493"/>
                </a:solidFill>
                <a:latin typeface="Segoe Script"/>
                <a:ea typeface="Verdana"/>
                <a:cs typeface="Arial"/>
              </a:rPr>
              <a:t>Schedule an appointment with </a:t>
            </a:r>
            <a:endParaRPr lang="en-US" sz="2400">
              <a:latin typeface="Segoe Script"/>
              <a:cs typeface="Arial"/>
            </a:endParaRPr>
          </a:p>
          <a:p>
            <a:pPr algn="ctr"/>
            <a:r>
              <a:rPr lang="en-US" sz="2400" b="1" dirty="0">
                <a:solidFill>
                  <a:srgbClr val="CFC493"/>
                </a:solidFill>
                <a:latin typeface="Segoe Script"/>
                <a:ea typeface="Verdana"/>
                <a:cs typeface="Arial"/>
              </a:rPr>
              <a:t>your academic advisor! </a:t>
            </a:r>
            <a:endParaRPr lang="en-US" sz="2400">
              <a:latin typeface="Segoe Script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33861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>
            <a:spLocks noGrp="1"/>
          </p:cNvSpPr>
          <p:nvPr>
            <p:ph type="body" idx="1"/>
          </p:nvPr>
        </p:nvSpPr>
        <p:spPr>
          <a:xfrm>
            <a:off x="982845" y="1142222"/>
            <a:ext cx="7661263" cy="2859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600" b="1" dirty="0">
                <a:solidFill>
                  <a:srgbClr val="006747"/>
                </a:solidFill>
                <a:latin typeface="Arial"/>
                <a:ea typeface="Arial"/>
                <a:cs typeface="Arial"/>
                <a:sym typeface="Arial"/>
              </a:rPr>
              <a:t>Overview of the </a:t>
            </a:r>
            <a:endParaRPr lang="en-US" dirty="0"/>
          </a:p>
          <a:p>
            <a:pPr marL="0" indent="0" algn="ctr">
              <a:buClr>
                <a:srgbClr val="006747"/>
              </a:buClr>
              <a:buSzPts val="3600"/>
              <a:buNone/>
            </a:pPr>
            <a:r>
              <a:rPr lang="en-US" sz="3600" b="1" dirty="0">
                <a:solidFill>
                  <a:srgbClr val="006747"/>
                </a:solidFill>
              </a:rPr>
              <a:t>Exercise Science and Kinesiology </a:t>
            </a:r>
            <a:endParaRPr lang="en-US" dirty="0"/>
          </a:p>
          <a:p>
            <a:pPr marL="0" indent="0" algn="ctr">
              <a:buSzPts val="3600"/>
              <a:buNone/>
            </a:pPr>
            <a:r>
              <a:rPr lang="en-US" sz="3600" b="1" dirty="0">
                <a:solidFill>
                  <a:srgbClr val="006747"/>
                </a:solidFill>
              </a:rPr>
              <a:t>Program</a:t>
            </a:r>
            <a:r>
              <a:rPr lang="en-US" sz="3600" b="1" dirty="0">
                <a:solidFill>
                  <a:srgbClr val="00674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>
                <a:solidFill>
                  <a:srgbClr val="006747"/>
                </a:solidFill>
                <a:latin typeface="Arial"/>
                <a:ea typeface="Arial"/>
                <a:cs typeface="Arial"/>
                <a:sym typeface="Arial"/>
              </a:rPr>
              <a:t>&amp; </a:t>
            </a:r>
            <a:endParaRPr sz="3600" b="1" dirty="0">
              <a:solidFill>
                <a:srgbClr val="006747"/>
              </a:solidFill>
              <a:latin typeface="Arial"/>
              <a:ea typeface="Arial"/>
              <a:cs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6747"/>
              </a:buClr>
              <a:buSzPts val="3600"/>
              <a:buNone/>
            </a:pPr>
            <a:r>
              <a:rPr lang="en-US" sz="3600" b="1" i="0" u="none" strike="noStrike" cap="none" dirty="0">
                <a:solidFill>
                  <a:srgbClr val="006747"/>
                </a:solidFill>
                <a:latin typeface="Arial"/>
                <a:ea typeface="Arial"/>
                <a:cs typeface="Arial"/>
                <a:sym typeface="Arial"/>
              </a:rPr>
              <a:t>Concentrations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2"/>
          <p:cNvSpPr txBox="1">
            <a:spLocks noGrp="1"/>
          </p:cNvSpPr>
          <p:nvPr>
            <p:ph type="title"/>
          </p:nvPr>
        </p:nvSpPr>
        <p:spPr>
          <a:xfrm>
            <a:off x="628650" y="1"/>
            <a:ext cx="7886700" cy="1268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ECEAD1"/>
                </a:solidFill>
              </a:rPr>
              <a:t>Focus of the Program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5C0D39-8F3A-B256-49CF-526AB322583B}"/>
              </a:ext>
            </a:extLst>
          </p:cNvPr>
          <p:cNvSpPr txBox="1"/>
          <p:nvPr/>
        </p:nvSpPr>
        <p:spPr>
          <a:xfrm>
            <a:off x="5233564" y="1667406"/>
            <a:ext cx="32934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2000" dirty="0">
              <a:solidFill>
                <a:srgbClr val="ECEAD1"/>
              </a:solidFill>
            </a:endParaRPr>
          </a:p>
          <a:p>
            <a:pPr lvl="1"/>
            <a:r>
              <a:rPr lang="en-US" sz="2000" dirty="0">
                <a:solidFill>
                  <a:srgbClr val="ECEAD1"/>
                </a:solidFill>
              </a:rPr>
              <a:t>Exercise Science and Kinesiology is the study of biological and behavioral aspects of exercise.</a:t>
            </a:r>
          </a:p>
          <a:p>
            <a:pPr lvl="1"/>
            <a:endParaRPr lang="en-US" sz="2000" dirty="0">
              <a:solidFill>
                <a:srgbClr val="ECEAD1"/>
              </a:solidFill>
            </a:endParaRPr>
          </a:p>
        </p:txBody>
      </p:sp>
      <p:pic>
        <p:nvPicPr>
          <p:cNvPr id="5" name="Picture 4" descr="A person measuring a pulse of a person&#10;&#10;AI-generated content may be incorrect.">
            <a:extLst>
              <a:ext uri="{FF2B5EF4-FFF2-40B4-BE49-F238E27FC236}">
                <a16:creationId xmlns:a16="http://schemas.microsoft.com/office/drawing/2014/main" id="{ECEC6F3B-476B-C342-4764-391672BF7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98" y="1409281"/>
            <a:ext cx="4060371" cy="276497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ECEAD1"/>
                </a:solidFill>
              </a:rPr>
              <a:t>Core Courses – 42 credit hours</a:t>
            </a:r>
            <a:endParaRPr dirty="0"/>
          </a:p>
        </p:txBody>
      </p:sp>
      <p:pic>
        <p:nvPicPr>
          <p:cNvPr id="195" name="Google Shape;195;p33" descr="Woman doing pushups with athletic trainer | Exercise Scienc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20368" r="371" b="3"/>
          <a:stretch/>
        </p:blipFill>
        <p:spPr>
          <a:xfrm>
            <a:off x="628650" y="1369219"/>
            <a:ext cx="3886200" cy="326350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96" name="Google Shape;196;p33"/>
          <p:cNvSpPr txBox="1">
            <a:spLocks noGrp="1"/>
          </p:cNvSpPr>
          <p:nvPr>
            <p:ph type="body" idx="2"/>
          </p:nvPr>
        </p:nvSpPr>
        <p:spPr>
          <a:xfrm>
            <a:off x="4744071" y="1070117"/>
            <a:ext cx="3886200" cy="3861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400"/>
              <a:buNone/>
            </a:pPr>
            <a:r>
              <a:rPr lang="en-US" sz="2400" dirty="0">
                <a:solidFill>
                  <a:srgbClr val="ECEAD1"/>
                </a:solidFill>
              </a:rPr>
              <a:t>Some of the courses: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400"/>
              <a:buNone/>
            </a:pPr>
            <a:r>
              <a:rPr lang="en-US" sz="2000" dirty="0">
                <a:solidFill>
                  <a:srgbClr val="ECEAD1"/>
                </a:solidFill>
              </a:rPr>
              <a:t>Leadership and professionalism</a:t>
            </a:r>
            <a:endParaRPr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ECEAD1"/>
                </a:solidFill>
              </a:rPr>
              <a:t>Fitness Assessment and Prescription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ECEAD1"/>
                </a:solidFill>
              </a:rPr>
              <a:t>Exercise Psychology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ECEAD1"/>
                </a:solidFill>
              </a:rPr>
              <a:t>Sports Nutrition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ECEAD1"/>
                </a:solidFill>
              </a:rPr>
              <a:t>Weight Management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ECEAD1"/>
                </a:solidFill>
              </a:rPr>
              <a:t>Strength and Conditioning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ECEAD1"/>
                </a:solidFill>
              </a:rPr>
              <a:t>MULTIPLE Experiential Learning courses including Internship!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 txBox="1">
            <a:spLocks noGrp="1"/>
          </p:cNvSpPr>
          <p:nvPr>
            <p:ph type="title"/>
          </p:nvPr>
        </p:nvSpPr>
        <p:spPr>
          <a:xfrm>
            <a:off x="476250" y="-84223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000"/>
              <a:buFont typeface="Arial"/>
              <a:buNone/>
            </a:pPr>
            <a:r>
              <a:rPr lang="en-US" sz="3600" dirty="0">
                <a:solidFill>
                  <a:srgbClr val="ECEAD1"/>
                </a:solidFill>
              </a:rPr>
              <a:t>Concentrations</a:t>
            </a:r>
            <a:endParaRPr sz="3600" dirty="0"/>
          </a:p>
        </p:txBody>
      </p:sp>
      <p:sp>
        <p:nvSpPr>
          <p:cNvPr id="202" name="Google Shape;202;p34"/>
          <p:cNvSpPr txBox="1">
            <a:spLocks noGrp="1"/>
          </p:cNvSpPr>
          <p:nvPr>
            <p:ph type="body" idx="1"/>
          </p:nvPr>
        </p:nvSpPr>
        <p:spPr>
          <a:xfrm>
            <a:off x="0" y="657715"/>
            <a:ext cx="2962582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None/>
            </a:pPr>
            <a:r>
              <a:rPr lang="en-US" sz="2000" dirty="0">
                <a:solidFill>
                  <a:srgbClr val="ECEAD1"/>
                </a:solidFill>
              </a:rPr>
              <a:t>Exercise and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000"/>
              <a:buNone/>
            </a:pPr>
            <a:r>
              <a:rPr lang="en-US" sz="2000" dirty="0">
                <a:solidFill>
                  <a:srgbClr val="ECEAD1"/>
                </a:solidFill>
              </a:rPr>
              <a:t>Wellness</a:t>
            </a:r>
            <a:endParaRPr dirty="0"/>
          </a:p>
        </p:txBody>
      </p:sp>
      <p:sp>
        <p:nvSpPr>
          <p:cNvPr id="203" name="Google Shape;203;p34"/>
          <p:cNvSpPr txBox="1"/>
          <p:nvPr/>
        </p:nvSpPr>
        <p:spPr>
          <a:xfrm>
            <a:off x="2887040" y="666163"/>
            <a:ext cx="2962582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100"/>
              <a:buFont typeface="Arial"/>
              <a:buNone/>
            </a:pPr>
            <a:r>
              <a:rPr lang="en-US" sz="21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Sports 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Nutrition</a:t>
            </a:r>
            <a:endParaRPr dirty="0"/>
          </a:p>
        </p:txBody>
      </p:sp>
      <p:sp>
        <p:nvSpPr>
          <p:cNvPr id="204" name="Google Shape;204;p34"/>
          <p:cNvSpPr txBox="1"/>
          <p:nvPr/>
        </p:nvSpPr>
        <p:spPr>
          <a:xfrm>
            <a:off x="5585350" y="662009"/>
            <a:ext cx="3422041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Strength</a:t>
            </a:r>
            <a:r>
              <a:rPr lang="en-US" sz="21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100"/>
              <a:buFont typeface="Arial"/>
              <a:buNone/>
            </a:pPr>
            <a:r>
              <a:rPr lang="en-US" sz="21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Conditioning</a:t>
            </a:r>
            <a:endParaRPr dirty="0"/>
          </a:p>
        </p:txBody>
      </p:sp>
      <p:sp>
        <p:nvSpPr>
          <p:cNvPr id="205" name="Google Shape;205;p34" descr="Image preview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p34"/>
          <p:cNvPicPr preferRelativeResize="0"/>
          <p:nvPr/>
        </p:nvPicPr>
        <p:blipFill rotWithShape="1">
          <a:blip r:embed="rId3">
            <a:alphaModFix/>
          </a:blip>
          <a:srcRect l="1" r="-9298"/>
          <a:stretch/>
        </p:blipFill>
        <p:spPr>
          <a:xfrm>
            <a:off x="6078457" y="1520971"/>
            <a:ext cx="2622414" cy="2404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824" y="1495724"/>
            <a:ext cx="2091989" cy="242549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4"/>
          <p:cNvSpPr/>
          <p:nvPr/>
        </p:nvSpPr>
        <p:spPr>
          <a:xfrm>
            <a:off x="4572000" y="25717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44410" y="1517301"/>
            <a:ext cx="2442284" cy="24270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32;p36">
            <a:extLst>
              <a:ext uri="{FF2B5EF4-FFF2-40B4-BE49-F238E27FC236}">
                <a16:creationId xmlns:a16="http://schemas.microsoft.com/office/drawing/2014/main" id="{8093880A-476A-92FA-5C4E-BB3496A7E1B3}"/>
              </a:ext>
            </a:extLst>
          </p:cNvPr>
          <p:cNvSpPr txBox="1"/>
          <p:nvPr/>
        </p:nvSpPr>
        <p:spPr>
          <a:xfrm>
            <a:off x="252835" y="3896833"/>
            <a:ext cx="2456727" cy="124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endParaRPr lang="en-US" sz="1200" u="sng" dirty="0">
              <a:solidFill>
                <a:srgbClr val="ECEAD1"/>
              </a:solidFill>
            </a:endParaRP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Group Fitness Instructor</a:t>
            </a: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Corporate Wellness Specialist</a:t>
            </a: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Rehabilitation Specialist</a:t>
            </a: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Preparation for physical therapy graduate program</a:t>
            </a:r>
          </a:p>
        </p:txBody>
      </p:sp>
      <p:sp>
        <p:nvSpPr>
          <p:cNvPr id="6" name="Google Shape;232;p36">
            <a:extLst>
              <a:ext uri="{FF2B5EF4-FFF2-40B4-BE49-F238E27FC236}">
                <a16:creationId xmlns:a16="http://schemas.microsoft.com/office/drawing/2014/main" id="{F9291CD2-60CC-71D9-CEE3-7419C8DFECA0}"/>
              </a:ext>
            </a:extLst>
          </p:cNvPr>
          <p:cNvSpPr txBox="1"/>
          <p:nvPr/>
        </p:nvSpPr>
        <p:spPr>
          <a:xfrm>
            <a:off x="3072233" y="3714211"/>
            <a:ext cx="2594291" cy="135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endParaRPr lang="en-US" sz="2000" u="sng" dirty="0">
              <a:solidFill>
                <a:srgbClr val="ECEAD1"/>
              </a:solidFill>
            </a:endParaRP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Product Developer for nutrition company</a:t>
            </a: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Sports Nutrition Researcher at a University</a:t>
            </a: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Content Creator and Influencer</a:t>
            </a:r>
          </a:p>
        </p:txBody>
      </p:sp>
      <p:sp>
        <p:nvSpPr>
          <p:cNvPr id="3" name="Google Shape;232;p36">
            <a:extLst>
              <a:ext uri="{FF2B5EF4-FFF2-40B4-BE49-F238E27FC236}">
                <a16:creationId xmlns:a16="http://schemas.microsoft.com/office/drawing/2014/main" id="{42E61130-6248-A63F-F3EC-4DFDB1D0983E}"/>
              </a:ext>
            </a:extLst>
          </p:cNvPr>
          <p:cNvSpPr txBox="1"/>
          <p:nvPr/>
        </p:nvSpPr>
        <p:spPr>
          <a:xfrm>
            <a:off x="6400671" y="3926690"/>
            <a:ext cx="1970036" cy="74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endParaRPr lang="en-US" sz="2000" u="sng" dirty="0">
              <a:solidFill>
                <a:srgbClr val="ECEAD1"/>
              </a:solidFill>
            </a:endParaRP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Athletic Trainer</a:t>
            </a: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Sport Scientist</a:t>
            </a: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rgbClr val="ECEAD1"/>
                </a:solidFill>
              </a:rPr>
              <a:t>Health Coach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10BBB-630C-4109-43E6-AD75CD15A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4481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ECEAD1"/>
                </a:solidFill>
                <a:latin typeface="Caveat"/>
                <a:sym typeface="Caveat"/>
              </a:rPr>
              <a:t>A bit more about </a:t>
            </a:r>
            <a:r>
              <a:rPr lang="en-US" sz="3600" dirty="0">
                <a:solidFill>
                  <a:srgbClr val="ECEAD1"/>
                </a:solidFill>
              </a:rPr>
              <a:t>Concentrations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9E3CEC-A0D2-8BDB-FE16-DBB7FE8EF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986347"/>
            <a:ext cx="3886200" cy="3897151"/>
          </a:xfrm>
        </p:spPr>
        <p:txBody>
          <a:bodyPr>
            <a:normAutofit fontScale="47500" lnSpcReduction="2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None/>
            </a:pPr>
            <a:r>
              <a:rPr lang="en-US" sz="2900" b="1" dirty="0">
                <a:solidFill>
                  <a:srgbClr val="ECEAD1"/>
                </a:solidFill>
                <a:latin typeface="+mj-lt"/>
              </a:rPr>
              <a:t>Exercise and Wellness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None/>
            </a:pPr>
            <a:endParaRPr lang="en-US" sz="2400" dirty="0">
              <a:solidFill>
                <a:srgbClr val="ECEAD1"/>
              </a:solidFill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ECEAD1"/>
              </a:buClr>
              <a:buSzPts val="2000"/>
            </a:pP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  <a:ea typeface="Open Sans"/>
                <a:cs typeface="Open Sans"/>
              </a:rPr>
              <a:t>Assessment, identification, and addressing movement dysfunctions.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ECEAD1"/>
              </a:buClr>
              <a:buSzPts val="2000"/>
            </a:pP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  <a:ea typeface="Open Sans"/>
                <a:cs typeface="Open Sans"/>
              </a:rPr>
              <a:t>P</a:t>
            </a: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  <a:ea typeface="Open Sans"/>
                <a:cs typeface="Open Sans"/>
              </a:rPr>
              <a:t>hysiological changes of physical activity in diverse populations</a:t>
            </a:r>
            <a:r>
              <a:rPr lang="en-US" sz="2700" dirty="0">
                <a:effectLst/>
                <a:latin typeface="+mn-lt"/>
              </a:rPr>
              <a:t> </a:t>
            </a:r>
            <a:endParaRPr lang="en-US" sz="2700" dirty="0">
              <a:latin typeface="+mn-lt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ECEAD1"/>
              </a:buClr>
              <a:buSzPts val="2000"/>
            </a:pP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sychophysiological aspects of stress and its impact on health and disease</a:t>
            </a:r>
            <a:r>
              <a:rPr lang="en-US" sz="2700" dirty="0">
                <a:effectLst/>
                <a:latin typeface="+mn-lt"/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ts val="0"/>
              </a:spcBef>
              <a:buClr>
                <a:srgbClr val="ECEAD1"/>
              </a:buClr>
              <a:buSzPts val="2000"/>
            </a:pPr>
            <a:endParaRPr lang="en-US" sz="2400" dirty="0">
              <a:solidFill>
                <a:srgbClr val="ECEAD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None/>
            </a:pPr>
            <a:r>
              <a:rPr lang="en-US" sz="2900" b="1" dirty="0">
                <a:solidFill>
                  <a:srgbClr val="ECEAD1"/>
                </a:solidFill>
                <a:latin typeface="+mj-lt"/>
                <a:ea typeface="Arial"/>
                <a:cs typeface="Arial"/>
                <a:sym typeface="Arial"/>
              </a:rPr>
              <a:t>Sports Nutrition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None/>
            </a:pPr>
            <a:endParaRPr lang="en-US" sz="2400" dirty="0">
              <a:solidFill>
                <a:srgbClr val="ECEAD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ECEAD1"/>
              </a:buClr>
            </a:pP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  <a:ea typeface="Open Sans"/>
                <a:cs typeface="Open Sans"/>
              </a:rPr>
              <a:t>U</a:t>
            </a: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  <a:ea typeface="Open Sans"/>
                <a:cs typeface="Open Sans"/>
              </a:rPr>
              <a:t>nderstanding of athletes’ motivation, barriers, and decision-making processes regarding </a:t>
            </a: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  <a:ea typeface="Open Sans"/>
                <a:cs typeface="Open Sans"/>
              </a:rPr>
              <a:t>nutritional </a:t>
            </a: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  <a:ea typeface="Open Sans"/>
                <a:cs typeface="Open Sans"/>
              </a:rPr>
              <a:t>changes across the lifespan</a:t>
            </a:r>
            <a:r>
              <a:rPr lang="en-US" sz="2700" dirty="0">
                <a:effectLst/>
                <a:latin typeface="+mn-lt"/>
                <a:ea typeface="Times New Roman" panose="02020603050405020304" pitchFamily="18" charset="0"/>
              </a:rPr>
              <a:t>.</a:t>
            </a:r>
            <a:endParaRPr lang="en-US" sz="2700" b="0" i="0" dirty="0">
              <a:solidFill>
                <a:schemeClr val="accent4">
                  <a:lumMod val="20000"/>
                  <a:lumOff val="80000"/>
                </a:schemeClr>
              </a:solidFill>
              <a:effectLst/>
              <a:latin typeface="+mn-lt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ECEAD1"/>
              </a:buClr>
            </a:pP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  <a:ea typeface="Open Sans"/>
                <a:cs typeface="Open Sans"/>
              </a:rPr>
              <a:t>Micronutrient metabolism as it pertains to athletes. 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ECEAD1"/>
              </a:buClr>
            </a:pPr>
            <a:r>
              <a:rPr lang="en-US" sz="27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  <a:ea typeface="Open Sans"/>
                <a:cs typeface="Open Sans"/>
              </a:rPr>
              <a:t>Theory and application of how nutritional supplements impact health, performance, and physiological processes</a:t>
            </a:r>
            <a:endParaRPr lang="en-US" sz="2700" dirty="0">
              <a:solidFill>
                <a:schemeClr val="accent4">
                  <a:lumMod val="20000"/>
                  <a:lumOff val="80000"/>
                </a:schemeClr>
              </a:solidFill>
              <a:latin typeface="+mn-lt"/>
              <a:ea typeface="Open Sans"/>
              <a:cs typeface="Open San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7D1D12-CBAF-78DE-F1AD-DA139D1C3D8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25721" y="986347"/>
            <a:ext cx="3886200" cy="302435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rgbClr val="ECEAD1"/>
              </a:buClr>
              <a:buSzPts val="2000"/>
              <a:buNone/>
            </a:pPr>
            <a:r>
              <a:rPr lang="en-US" sz="1400" b="1" dirty="0">
                <a:solidFill>
                  <a:srgbClr val="ECEAD1"/>
                </a:solidFill>
                <a:latin typeface="+mj-lt"/>
                <a:ea typeface="Arial"/>
                <a:cs typeface="Arial"/>
                <a:sym typeface="Arial"/>
              </a:rPr>
              <a:t>Strength and Conditioning</a:t>
            </a:r>
            <a:endParaRPr lang="en-US" sz="1400" b="1" i="0" dirty="0">
              <a:solidFill>
                <a:srgbClr val="000000"/>
              </a:solidFill>
              <a:effectLst/>
              <a:latin typeface="+mj-lt"/>
            </a:endParaRPr>
          </a:p>
          <a:p>
            <a:pPr marL="0" indent="0">
              <a:spcBef>
                <a:spcPts val="0"/>
              </a:spcBef>
              <a:buClr>
                <a:srgbClr val="ECEAD1"/>
              </a:buClr>
              <a:buSzPts val="2000"/>
              <a:buNone/>
            </a:pPr>
            <a:endParaRPr lang="en-US" sz="14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CEAD1"/>
              </a:buClr>
              <a:buSzPts val="2000"/>
            </a:pPr>
            <a:r>
              <a:rPr lang="en-US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P</a:t>
            </a:r>
            <a:r>
              <a:rPr lang="en-US" sz="13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</a:rPr>
              <a:t>sychology in sport to enhance motivation and performance.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CEAD1"/>
              </a:buClr>
              <a:buSzPts val="2000"/>
            </a:pPr>
            <a:r>
              <a:rPr lang="en-US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US" sz="13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ands-on experience and practical exposure to essential concepts and practices in the field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CEAD1"/>
              </a:buClr>
              <a:buSzPts val="2000"/>
            </a:pPr>
            <a:r>
              <a:rPr lang="en-US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sz="13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esign and implementation  of effective training programs that enhance performance and consider the unique needs of different sports and athletes.</a:t>
            </a:r>
          </a:p>
          <a:p>
            <a:pPr marL="342900" indent="-342900">
              <a:spcBef>
                <a:spcPts val="0"/>
              </a:spcBef>
              <a:buClr>
                <a:srgbClr val="ECEAD1"/>
              </a:buClr>
              <a:buSzPts val="2000"/>
            </a:pPr>
            <a:endParaRPr lang="en-US" sz="1600" dirty="0">
              <a:solidFill>
                <a:schemeClr val="accent4">
                  <a:lumMod val="20000"/>
                  <a:lumOff val="8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024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98F107-19BC-FCA0-0119-7331F9D2D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51229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A01F3E2-A843-4E3B-9915-BEF533DC0098}"/>
              </a:ext>
            </a:extLst>
          </p:cNvPr>
          <p:cNvSpPr/>
          <p:nvPr/>
        </p:nvSpPr>
        <p:spPr>
          <a:xfrm>
            <a:off x="-1" y="10251"/>
            <a:ext cx="9144000" cy="5122998"/>
          </a:xfrm>
          <a:prstGeom prst="rect">
            <a:avLst/>
          </a:prstGeom>
          <a:solidFill>
            <a:srgbClr val="006747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15F068-4466-4766-613B-B60AFD5F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740" y="443412"/>
            <a:ext cx="3654850" cy="994172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CFC493"/>
                </a:solidFill>
              </a:rPr>
              <a:t>Resources For </a:t>
            </a:r>
            <a:br>
              <a:rPr lang="en-US" sz="3600" dirty="0">
                <a:solidFill>
                  <a:srgbClr val="CFC493"/>
                </a:solidFill>
              </a:rPr>
            </a:br>
            <a:r>
              <a:rPr lang="en-US" sz="3600" dirty="0">
                <a:solidFill>
                  <a:srgbClr val="CFC493"/>
                </a:solidFill>
              </a:rPr>
              <a:t>Your Success</a:t>
            </a:r>
          </a:p>
        </p:txBody>
      </p:sp>
    </p:spTree>
    <p:extLst>
      <p:ext uri="{BB962C8B-B14F-4D97-AF65-F5344CB8AC3E}">
        <p14:creationId xmlns:p14="http://schemas.microsoft.com/office/powerpoint/2010/main" val="1848590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4" descr="A group of people sitting at a 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1085" r="10710" b="1"/>
          <a:stretch/>
        </p:blipFill>
        <p:spPr>
          <a:xfrm>
            <a:off x="3836485" y="10"/>
            <a:ext cx="3088583" cy="2551166"/>
          </a:xfrm>
          <a:custGeom>
            <a:avLst/>
            <a:gdLst/>
            <a:ahLst/>
            <a:cxnLst/>
            <a:rect l="l" t="t" r="r" b="b"/>
            <a:pathLst>
              <a:path w="4118110" h="3401568" extrusionOk="0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26" name="Google Shape;126;p24" descr="A group of people posing for a pictu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7107"/>
          <a:stretch/>
        </p:blipFill>
        <p:spPr>
          <a:xfrm>
            <a:off x="6397590" y="2592324"/>
            <a:ext cx="2746410" cy="2551176"/>
          </a:xfrm>
          <a:custGeom>
            <a:avLst/>
            <a:gdLst/>
            <a:ahLst/>
            <a:cxnLst/>
            <a:rect l="l" t="t" r="r" b="b"/>
            <a:pathLst>
              <a:path w="3661880" h="3401568" extrusionOk="0">
                <a:moveTo>
                  <a:pt x="774544" y="0"/>
                </a:moveTo>
                <a:lnTo>
                  <a:pt x="3661880" y="0"/>
                </a:lnTo>
                <a:lnTo>
                  <a:pt x="3661880" y="3401568"/>
                </a:lnTo>
                <a:lnTo>
                  <a:pt x="0" y="3401568"/>
                </a:lnTo>
                <a:lnTo>
                  <a:pt x="104462" y="3186501"/>
                </a:lnTo>
                <a:cubicBezTo>
                  <a:pt x="492537" y="2345513"/>
                  <a:pt x="732594" y="1346092"/>
                  <a:pt x="769909" y="268359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27" name="Google Shape;127;p24" descr="A person pointing at a whiteboard with kids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21435" r="-3" b="-3"/>
          <a:stretch/>
        </p:blipFill>
        <p:spPr>
          <a:xfrm>
            <a:off x="3876264" y="2592324"/>
            <a:ext cx="3048449" cy="2551176"/>
          </a:xfrm>
          <a:custGeom>
            <a:avLst/>
            <a:gdLst/>
            <a:ahLst/>
            <a:cxnLst/>
            <a:rect l="l" t="t" r="r" b="b"/>
            <a:pathLst>
              <a:path w="4064598" h="3401568" extrusionOk="0">
                <a:moveTo>
                  <a:pt x="749132" y="0"/>
                </a:moveTo>
                <a:lnTo>
                  <a:pt x="4064598" y="0"/>
                </a:lnTo>
                <a:lnTo>
                  <a:pt x="4059963" y="268360"/>
                </a:lnTo>
                <a:cubicBezTo>
                  <a:pt x="4022649" y="1346093"/>
                  <a:pt x="3782591" y="2345514"/>
                  <a:pt x="3394516" y="3186502"/>
                </a:cubicBezTo>
                <a:lnTo>
                  <a:pt x="3290055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28" name="Google Shape;128;p24"/>
          <p:cNvSpPr txBox="1">
            <a:spLocks noGrp="1"/>
          </p:cNvSpPr>
          <p:nvPr>
            <p:ph type="title"/>
          </p:nvPr>
        </p:nvSpPr>
        <p:spPr>
          <a:xfrm>
            <a:off x="197740" y="331843"/>
            <a:ext cx="4449651" cy="101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200"/>
              <a:buFont typeface="Caveat"/>
              <a:buNone/>
            </a:pPr>
            <a:r>
              <a:rPr lang="en-US" sz="4000" dirty="0">
                <a:solidFill>
                  <a:srgbClr val="ECEAD1"/>
                </a:solidFill>
                <a:latin typeface="Caveat"/>
                <a:ea typeface="Caveat"/>
                <a:cs typeface="Caveat"/>
                <a:sym typeface="Caveat"/>
              </a:rPr>
              <a:t>Welcome to the </a:t>
            </a:r>
            <a:br>
              <a:rPr lang="en-US" sz="4000" dirty="0">
                <a:solidFill>
                  <a:srgbClr val="ECEAD1"/>
                </a:solidFill>
                <a:latin typeface="Caveat"/>
                <a:ea typeface="Caveat"/>
                <a:cs typeface="Caveat"/>
                <a:sym typeface="Caveat"/>
              </a:rPr>
            </a:br>
            <a:r>
              <a:rPr lang="en-US" sz="4000" dirty="0">
                <a:solidFill>
                  <a:srgbClr val="ECEAD1"/>
                </a:solidFill>
                <a:latin typeface="Caveat"/>
                <a:ea typeface="Caveat"/>
                <a:cs typeface="Caveat"/>
                <a:sym typeface="Caveat"/>
              </a:rPr>
              <a:t>Community!</a:t>
            </a:r>
            <a:endParaRPr sz="4000" dirty="0">
              <a:solidFill>
                <a:srgbClr val="ECEAD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29" name="Google Shape;129;p24"/>
          <p:cNvSpPr txBox="1"/>
          <p:nvPr/>
        </p:nvSpPr>
        <p:spPr>
          <a:xfrm>
            <a:off x="312455" y="2022539"/>
            <a:ext cx="3656035" cy="238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67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24" descr="A group of women smiling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l="11043" r="11163" b="5"/>
          <a:stretch/>
        </p:blipFill>
        <p:spPr>
          <a:xfrm>
            <a:off x="6396990" y="10"/>
            <a:ext cx="2747010" cy="2551166"/>
          </a:xfrm>
          <a:custGeom>
            <a:avLst/>
            <a:gdLst/>
            <a:ahLst/>
            <a:cxnLst/>
            <a:rect l="l" t="t" r="r" b="b"/>
            <a:pathLst>
              <a:path w="3662680" h="3401568" extrusionOk="0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31" name="Google Shape;131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961" y="1508522"/>
            <a:ext cx="4166097" cy="142158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4"/>
          <p:cNvSpPr/>
          <p:nvPr/>
        </p:nvSpPr>
        <p:spPr>
          <a:xfrm>
            <a:off x="0" y="569157"/>
            <a:ext cx="197740" cy="85406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4"/>
          <p:cNvSpPr txBox="1"/>
          <p:nvPr/>
        </p:nvSpPr>
        <p:spPr>
          <a:xfrm>
            <a:off x="552827" y="1969634"/>
            <a:ext cx="3656035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No matter their major, our students are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Learners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Researchers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Professionals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Leaders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"/>
          <p:cNvSpPr txBox="1">
            <a:spLocks noGrp="1"/>
          </p:cNvSpPr>
          <p:nvPr>
            <p:ph type="title"/>
          </p:nvPr>
        </p:nvSpPr>
        <p:spPr>
          <a:xfrm>
            <a:off x="92869" y="109538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000"/>
              <a:buFont typeface="Arial"/>
              <a:buNone/>
            </a:pPr>
            <a:r>
              <a:rPr lang="en-US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Academic Resources</a:t>
            </a:r>
            <a:endParaRPr lang="en-US" dirty="0">
              <a:solidFill>
                <a:srgbClr val="ECEAD1"/>
              </a:solidFill>
            </a:endParaRPr>
          </a:p>
        </p:txBody>
      </p:sp>
      <p:pic>
        <p:nvPicPr>
          <p:cNvPr id="231" name="Google Shape;231;p36" descr="Two students smile while working in a notebook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766" y="1248057"/>
            <a:ext cx="3758452" cy="35369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32;p36">
            <a:extLst>
              <a:ext uri="{FF2B5EF4-FFF2-40B4-BE49-F238E27FC236}">
                <a16:creationId xmlns:a16="http://schemas.microsoft.com/office/drawing/2014/main" id="{D914CFC0-FB2C-A151-134F-07119710D4B4}"/>
              </a:ext>
            </a:extLst>
          </p:cNvPr>
          <p:cNvSpPr txBox="1"/>
          <p:nvPr/>
        </p:nvSpPr>
        <p:spPr>
          <a:xfrm>
            <a:off x="4479186" y="1111320"/>
            <a:ext cx="4132027" cy="3315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rgbClr val="ECEAD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Academic Success Center</a:t>
            </a:r>
            <a:endParaRPr lang="en-US" sz="2400"/>
          </a:p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ECEAD1"/>
                </a:solidFill>
              </a:rPr>
              <a:t>Located in the USF library LIB206</a:t>
            </a:r>
            <a:endParaRPr lang="en-US" dirty="0"/>
          </a:p>
          <a:p>
            <a:pPr>
              <a:lnSpc>
                <a:spcPct val="90000"/>
              </a:lnSpc>
              <a:buSzPts val="2000"/>
            </a:pPr>
            <a:endParaRPr lang="en-US"/>
          </a:p>
          <a:p>
            <a:pPr marL="285750" marR="0" lvl="0" indent="-28575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rgbClr val="ECEAD1"/>
                </a:solidFill>
              </a:rPr>
              <a:t>Tutoring</a:t>
            </a:r>
          </a:p>
          <a:p>
            <a:pPr marL="285750" indent="-285750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rgbClr val="ECEAD1"/>
                </a:solidFill>
              </a:rPr>
              <a:t>Writing Studio</a:t>
            </a:r>
          </a:p>
          <a:p>
            <a: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</a:pPr>
            <a:endParaRPr lang="en-US" sz="2000" b="0" dirty="0">
              <a:solidFill>
                <a:srgbClr val="ECEAD1"/>
              </a:solidFill>
              <a:latin typeface="Segoe Script"/>
              <a:ea typeface="Arial"/>
              <a:cs typeface="Arial"/>
            </a:endParaRPr>
          </a:p>
          <a:p>
            <a:pPr marL="285750" indent="-285750" algn="ctr">
              <a:lnSpc>
                <a:spcPct val="90000"/>
              </a:lnSpc>
              <a:buClr>
                <a:srgbClr val="ECEAD1"/>
              </a:buClr>
              <a:buSzPts val="2000"/>
              <a:buChar char="•"/>
            </a:pPr>
            <a:endParaRPr lang="en-US" sz="2000" dirty="0">
              <a:solidFill>
                <a:srgbClr val="ECEAD1"/>
              </a:solidFill>
            </a:endParaRPr>
          </a:p>
          <a:p>
            <a: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2000"/>
            </a:pPr>
            <a:endParaRPr lang="en-US" sz="2000" dirty="0">
              <a:solidFill>
                <a:srgbClr val="ECEAD1"/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90000"/>
              </a:lnSpc>
              <a:buClr>
                <a:srgbClr val="006747"/>
              </a:buClr>
              <a:buSzPts val="1400"/>
            </a:pPr>
            <a:endParaRPr lang="en-US" b="1" dirty="0">
              <a:solidFill>
                <a:srgbClr val="ECEAD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>
          <a:extLst>
            <a:ext uri="{FF2B5EF4-FFF2-40B4-BE49-F238E27FC236}">
              <a16:creationId xmlns:a16="http://schemas.microsoft.com/office/drawing/2014/main" id="{0F0241F7-5E2A-4D82-E369-F23AC9CD7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">
            <a:extLst>
              <a:ext uri="{FF2B5EF4-FFF2-40B4-BE49-F238E27FC236}">
                <a16:creationId xmlns:a16="http://schemas.microsoft.com/office/drawing/2014/main" id="{11B3AC4D-6CC5-6E48-7955-DE74674942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83156" y="130786"/>
            <a:ext cx="379424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/>
            <a:r>
              <a:rPr lang="en-US" dirty="0">
                <a:solidFill>
                  <a:srgbClr val="ECEAD1"/>
                </a:solidFill>
              </a:rPr>
              <a:t>Career </a:t>
            </a:r>
            <a:r>
              <a:rPr lang="en-US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 lang="en-US" dirty="0"/>
          </a:p>
        </p:txBody>
      </p:sp>
      <p:sp>
        <p:nvSpPr>
          <p:cNvPr id="2" name="Google Shape;232;p36">
            <a:extLst>
              <a:ext uri="{FF2B5EF4-FFF2-40B4-BE49-F238E27FC236}">
                <a16:creationId xmlns:a16="http://schemas.microsoft.com/office/drawing/2014/main" id="{B39E17E5-E620-14DD-279A-14D3989148C0}"/>
              </a:ext>
            </a:extLst>
          </p:cNvPr>
          <p:cNvSpPr txBox="1"/>
          <p:nvPr/>
        </p:nvSpPr>
        <p:spPr>
          <a:xfrm>
            <a:off x="-678601" y="1547089"/>
            <a:ext cx="6410883" cy="3315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ECEAD1"/>
              </a:buClr>
              <a:buSzPts val="2000"/>
            </a:pPr>
            <a:r>
              <a:rPr lang="en-US" sz="2800" b="0" dirty="0">
                <a:solidFill>
                  <a:srgbClr val="ECEAD1"/>
                </a:solidFill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Center for </a:t>
            </a:r>
            <a:r>
              <a:rPr lang="en-US" sz="2800" dirty="0">
                <a:solidFill>
                  <a:srgbClr val="ECEAD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 and</a:t>
            </a:r>
            <a:r>
              <a:rPr lang="en-US" sz="2800" b="0" dirty="0">
                <a:solidFill>
                  <a:srgbClr val="ECEAD1"/>
                </a:solidFill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/>
          </a:p>
          <a:p>
            <a:pPr algn="ctr">
              <a:lnSpc>
                <a:spcPct val="90000"/>
              </a:lnSpc>
              <a:buSzPts val="2000"/>
            </a:pPr>
            <a:r>
              <a:rPr lang="en-US" sz="2800" b="0" dirty="0">
                <a:solidFill>
                  <a:srgbClr val="ECEAD1"/>
                </a:solidFill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Professional Development</a:t>
            </a:r>
            <a:endParaRPr lang="en-US"/>
          </a:p>
          <a:p>
            <a:pPr algn="ctr">
              <a:lnSpc>
                <a:spcPct val="90000"/>
              </a:lnSpc>
              <a:buSzPts val="2000"/>
            </a:pPr>
            <a:endParaRPr lang="en-US"/>
          </a:p>
          <a:p>
            <a:pPr marL="285750" marR="0" lvl="0" indent="-28575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2000" b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Career Coaching</a:t>
            </a:r>
            <a:endParaRPr lang="en-US" sz="2000" dirty="0">
              <a:solidFill>
                <a:srgbClr val="ECEAD1"/>
              </a:solidFill>
            </a:endParaRPr>
          </a:p>
          <a:p>
            <a:pPr marL="285750" marR="0" lvl="0" indent="-28575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2000" b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Resume writing</a:t>
            </a:r>
            <a:endParaRPr lang="en-US" sz="2000" dirty="0">
              <a:solidFill>
                <a:srgbClr val="ECEAD1"/>
              </a:solidFill>
            </a:endParaRPr>
          </a:p>
          <a:p>
            <a:pPr marL="285750" indent="-285750" algn="ctr">
              <a:lnSpc>
                <a:spcPct val="90000"/>
              </a:lnSpc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2000" b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Interview </a:t>
            </a:r>
            <a:r>
              <a:rPr lang="en-US" sz="2000" dirty="0">
                <a:solidFill>
                  <a:srgbClr val="ECEAD1"/>
                </a:solidFill>
              </a:rPr>
              <a:t>skills</a:t>
            </a:r>
            <a:endParaRPr lang="en-US" sz="2000" dirty="0"/>
          </a:p>
          <a:p>
            <a:pPr marL="285750" marR="0" lvl="0" indent="-28575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rgbClr val="ECEAD1"/>
                </a:solidFill>
              </a:rPr>
              <a:t>Job</a:t>
            </a:r>
            <a:r>
              <a:rPr lang="en-US" sz="2000" b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 Fairs</a:t>
            </a:r>
            <a:endParaRPr lang="en-US" sz="2000" dirty="0"/>
          </a:p>
          <a:p>
            <a: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000"/>
            </a:pPr>
            <a:endParaRPr lang="en-US" sz="2000" b="0" dirty="0">
              <a:solidFill>
                <a:srgbClr val="ECEAD1"/>
              </a:solidFill>
              <a:latin typeface="Segoe Script"/>
              <a:ea typeface="Arial"/>
              <a:cs typeface="Arial"/>
            </a:endParaRPr>
          </a:p>
          <a:p>
            <a:pPr marL="285750" indent="-285750" algn="ctr">
              <a:lnSpc>
                <a:spcPct val="90000"/>
              </a:lnSpc>
              <a:buClr>
                <a:srgbClr val="ECEAD1"/>
              </a:buClr>
              <a:buSzPts val="2000"/>
              <a:buChar char="•"/>
            </a:pPr>
            <a:endParaRPr lang="en-US" sz="2000" dirty="0">
              <a:solidFill>
                <a:srgbClr val="ECEAD1"/>
              </a:solidFill>
            </a:endParaRPr>
          </a:p>
          <a:p>
            <a: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2000"/>
            </a:pPr>
            <a:endParaRPr lang="en-US" sz="2000" dirty="0">
              <a:solidFill>
                <a:srgbClr val="ECEAD1"/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90000"/>
              </a:lnSpc>
              <a:buClr>
                <a:srgbClr val="006747"/>
              </a:buClr>
              <a:buSzPts val="1400"/>
            </a:pPr>
            <a:endParaRPr lang="en-US" b="1" dirty="0">
              <a:solidFill>
                <a:srgbClr val="ECEAD1"/>
              </a:solidFill>
            </a:endParaRPr>
          </a:p>
        </p:txBody>
      </p:sp>
      <p:pic>
        <p:nvPicPr>
          <p:cNvPr id="4" name="Picture 3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FB74B30B-06A2-4163-1851-38D36A951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0529" y="1550010"/>
            <a:ext cx="3656135" cy="243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41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7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7"/>
          <p:cNvSpPr txBox="1">
            <a:spLocks noGrp="1"/>
          </p:cNvSpPr>
          <p:nvPr>
            <p:ph type="title"/>
          </p:nvPr>
        </p:nvSpPr>
        <p:spPr>
          <a:xfrm>
            <a:off x="429369" y="178905"/>
            <a:ext cx="8263890" cy="890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4100"/>
              <a:buFont typeface="Arial"/>
              <a:buNone/>
            </a:pPr>
            <a:r>
              <a:rPr lang="en-US" sz="4100" dirty="0"/>
              <a:t>Scholarships and Grants</a:t>
            </a:r>
            <a:endParaRPr dirty="0"/>
          </a:p>
        </p:txBody>
      </p:sp>
      <p:sp>
        <p:nvSpPr>
          <p:cNvPr id="240" name="Google Shape;240;p37"/>
          <p:cNvSpPr/>
          <p:nvPr/>
        </p:nvSpPr>
        <p:spPr>
          <a:xfrm>
            <a:off x="429369" y="1261158"/>
            <a:ext cx="8229600" cy="13716"/>
          </a:xfrm>
          <a:custGeom>
            <a:avLst/>
            <a:gdLst/>
            <a:ahLst/>
            <a:cxnLst/>
            <a:rect l="l" t="t" r="r" b="b"/>
            <a:pathLst>
              <a:path w="8229600" h="13716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9169" y="6566"/>
                  <a:pt x="8229218" y="9895"/>
                  <a:pt x="8229600" y="13716"/>
                </a:cubicBezTo>
                <a:cubicBezTo>
                  <a:pt x="7940706" y="-13865"/>
                  <a:pt x="7792584" y="-20581"/>
                  <a:pt x="7461504" y="13716"/>
                </a:cubicBezTo>
                <a:cubicBezTo>
                  <a:pt x="7130424" y="48013"/>
                  <a:pt x="7080072" y="39273"/>
                  <a:pt x="6940296" y="13716"/>
                </a:cubicBezTo>
                <a:cubicBezTo>
                  <a:pt x="6800520" y="-11841"/>
                  <a:pt x="6672872" y="22099"/>
                  <a:pt x="6419088" y="13716"/>
                </a:cubicBezTo>
                <a:cubicBezTo>
                  <a:pt x="6165304" y="5333"/>
                  <a:pt x="5869721" y="415"/>
                  <a:pt x="5650992" y="13716"/>
                </a:cubicBezTo>
                <a:cubicBezTo>
                  <a:pt x="5432263" y="27017"/>
                  <a:pt x="5308310" y="-1549"/>
                  <a:pt x="5129784" y="13716"/>
                </a:cubicBezTo>
                <a:cubicBezTo>
                  <a:pt x="4951258" y="28981"/>
                  <a:pt x="4799696" y="10785"/>
                  <a:pt x="4690872" y="13716"/>
                </a:cubicBezTo>
                <a:cubicBezTo>
                  <a:pt x="4582048" y="16647"/>
                  <a:pt x="4311124" y="-12408"/>
                  <a:pt x="4087368" y="13716"/>
                </a:cubicBezTo>
                <a:cubicBezTo>
                  <a:pt x="3863612" y="39840"/>
                  <a:pt x="3730288" y="8802"/>
                  <a:pt x="3401568" y="13716"/>
                </a:cubicBezTo>
                <a:cubicBezTo>
                  <a:pt x="3072848" y="18630"/>
                  <a:pt x="3020684" y="27853"/>
                  <a:pt x="2798064" y="13716"/>
                </a:cubicBezTo>
                <a:cubicBezTo>
                  <a:pt x="2575444" y="-421"/>
                  <a:pt x="2440915" y="-11924"/>
                  <a:pt x="2276856" y="13716"/>
                </a:cubicBezTo>
                <a:cubicBezTo>
                  <a:pt x="2112797" y="39356"/>
                  <a:pt x="1726502" y="-14132"/>
                  <a:pt x="1426464" y="13716"/>
                </a:cubicBezTo>
                <a:cubicBezTo>
                  <a:pt x="1126426" y="41564"/>
                  <a:pt x="992925" y="16444"/>
                  <a:pt x="740664" y="13716"/>
                </a:cubicBezTo>
                <a:cubicBezTo>
                  <a:pt x="488403" y="10988"/>
                  <a:pt x="195650" y="-20633"/>
                  <a:pt x="0" y="13716"/>
                </a:cubicBezTo>
                <a:cubicBezTo>
                  <a:pt x="120" y="8944"/>
                  <a:pt x="-32" y="6034"/>
                  <a:pt x="0" y="0"/>
                </a:cubicBezTo>
                <a:close/>
              </a:path>
              <a:path w="8229600" h="13716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29365" y="6754"/>
                  <a:pt x="8229865" y="9234"/>
                  <a:pt x="8229600" y="13716"/>
                </a:cubicBezTo>
                <a:cubicBezTo>
                  <a:pt x="8075287" y="30482"/>
                  <a:pt x="7821366" y="17278"/>
                  <a:pt x="7626096" y="13716"/>
                </a:cubicBezTo>
                <a:cubicBezTo>
                  <a:pt x="7430826" y="10154"/>
                  <a:pt x="7320004" y="-14241"/>
                  <a:pt x="7022592" y="13716"/>
                </a:cubicBezTo>
                <a:cubicBezTo>
                  <a:pt x="6725180" y="41673"/>
                  <a:pt x="6348804" y="-18597"/>
                  <a:pt x="6172200" y="13716"/>
                </a:cubicBezTo>
                <a:cubicBezTo>
                  <a:pt x="5995596" y="46029"/>
                  <a:pt x="5788102" y="18318"/>
                  <a:pt x="5650992" y="13716"/>
                </a:cubicBezTo>
                <a:cubicBezTo>
                  <a:pt x="5513882" y="9114"/>
                  <a:pt x="5198399" y="24549"/>
                  <a:pt x="4882896" y="13716"/>
                </a:cubicBezTo>
                <a:cubicBezTo>
                  <a:pt x="4567393" y="2883"/>
                  <a:pt x="4557008" y="22393"/>
                  <a:pt x="4443984" y="13716"/>
                </a:cubicBezTo>
                <a:cubicBezTo>
                  <a:pt x="4330960" y="5039"/>
                  <a:pt x="4061674" y="24319"/>
                  <a:pt x="3758184" y="13716"/>
                </a:cubicBezTo>
                <a:cubicBezTo>
                  <a:pt x="3454694" y="3113"/>
                  <a:pt x="3380392" y="14547"/>
                  <a:pt x="3236976" y="13716"/>
                </a:cubicBezTo>
                <a:cubicBezTo>
                  <a:pt x="3093560" y="12885"/>
                  <a:pt x="2632116" y="33035"/>
                  <a:pt x="2386584" y="13716"/>
                </a:cubicBezTo>
                <a:cubicBezTo>
                  <a:pt x="2141052" y="-5603"/>
                  <a:pt x="2110884" y="24205"/>
                  <a:pt x="1947672" y="13716"/>
                </a:cubicBezTo>
                <a:cubicBezTo>
                  <a:pt x="1784460" y="3227"/>
                  <a:pt x="1535467" y="-4111"/>
                  <a:pt x="1261872" y="13716"/>
                </a:cubicBezTo>
                <a:cubicBezTo>
                  <a:pt x="988277" y="31543"/>
                  <a:pt x="1021096" y="5803"/>
                  <a:pt x="822960" y="13716"/>
                </a:cubicBezTo>
                <a:cubicBezTo>
                  <a:pt x="624824" y="21629"/>
                  <a:pt x="298309" y="-3289"/>
                  <a:pt x="0" y="13716"/>
                </a:cubicBezTo>
                <a:cubicBezTo>
                  <a:pt x="52" y="10594"/>
                  <a:pt x="386" y="5364"/>
                  <a:pt x="0" y="0"/>
                </a:cubicBezTo>
                <a:close/>
              </a:path>
            </a:pathLst>
          </a:custGeom>
          <a:solidFill>
            <a:schemeClr val="accent2">
              <a:alpha val="74901"/>
            </a:schemeClr>
          </a:solidFill>
          <a:ln w="44450" cap="rnd" cmpd="sng">
            <a:solidFill>
              <a:schemeClr val="accent2">
                <a:alpha val="7490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7"/>
          <p:cNvSpPr txBox="1">
            <a:spLocks noGrp="1"/>
          </p:cNvSpPr>
          <p:nvPr>
            <p:ph type="body" idx="1"/>
          </p:nvPr>
        </p:nvSpPr>
        <p:spPr>
          <a:xfrm>
            <a:off x="429369" y="1567774"/>
            <a:ext cx="5035164" cy="3389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endParaRPr lang="en-US" sz="1800" b="0" i="0" dirty="0">
              <a:solidFill>
                <a:schemeClr val="accent6">
                  <a:lumMod val="50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</a:rPr>
              <a:t>College is expensive!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endParaRPr lang="en-US" sz="1800" dirty="0">
              <a:solidFill>
                <a:schemeClr val="accent6">
                  <a:lumMod val="50000"/>
                </a:schemeClr>
              </a:solidFill>
              <a:latin typeface="Open Sans" panose="020B0606030504020204" pitchFamily="3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</a:rPr>
              <a:t>If you have a 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</a:rPr>
              <a:t>3.0 overall GPA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r>
              <a:rPr lang="en-US" sz="1800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Strong letters of recommendation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r>
              <a:rPr lang="en-US" sz="1800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Apply via Award Spring by the deadline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endParaRPr lang="en-US" sz="1800" dirty="0">
              <a:solidFill>
                <a:schemeClr val="accent6">
                  <a:lumMod val="50000"/>
                </a:schemeClr>
              </a:solidFill>
              <a:latin typeface="Open Sans" panose="020B0606030504020204" pitchFamily="3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r>
              <a:rPr lang="en-US" sz="1800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YOU may be eligible for a scholarship!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66069"/>
              </a:buClr>
              <a:buSzPts val="2000"/>
              <a:buNone/>
            </a:pPr>
            <a:endParaRPr lang="en-US" sz="1800" b="0" i="0" dirty="0">
              <a:solidFill>
                <a:schemeClr val="accent6">
                  <a:lumMod val="50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lvl="0" indent="0" algn="ctr">
              <a:spcBef>
                <a:spcPts val="0"/>
              </a:spcBef>
              <a:buSzPts val="2000"/>
              <a:buNone/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</a:rPr>
              <a:t>College of Education Scholarships Office Scholarship Coordinator, Jennifer Fitzsimmons at 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</a:rPr>
              <a:t>fitzsimm@usf.edu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</a:rPr>
              <a:t> 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42" name="Google Shape;242;p37" descr="A green graduation cap and money ba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3794" b="1"/>
          <a:stretch/>
        </p:blipFill>
        <p:spPr>
          <a:xfrm>
            <a:off x="5756743" y="1570482"/>
            <a:ext cx="2955798" cy="3072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7494" y="1169807"/>
            <a:ext cx="9276702" cy="210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5"/>
          <p:cNvSpPr/>
          <p:nvPr/>
        </p:nvSpPr>
        <p:spPr>
          <a:xfrm>
            <a:off x="-7974" y="48895"/>
            <a:ext cx="4449723" cy="5143500"/>
          </a:xfrm>
          <a:custGeom>
            <a:avLst/>
            <a:gdLst/>
            <a:ahLst/>
            <a:cxnLst/>
            <a:rect l="l" t="t" r="r" b="b"/>
            <a:pathLst>
              <a:path w="5932965" h="6858000" extrusionOk="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algn="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5"/>
          <p:cNvSpPr/>
          <p:nvPr/>
        </p:nvSpPr>
        <p:spPr>
          <a:xfrm>
            <a:off x="0" y="0"/>
            <a:ext cx="4441749" cy="5143500"/>
          </a:xfrm>
          <a:custGeom>
            <a:avLst/>
            <a:gdLst/>
            <a:ahLst/>
            <a:cxnLst/>
            <a:rect l="l" t="t" r="r" b="b"/>
            <a:pathLst>
              <a:path w="5922333" h="6858000" extrusionOk="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5"/>
          <p:cNvSpPr txBox="1">
            <a:spLocks noGrp="1"/>
          </p:cNvSpPr>
          <p:nvPr>
            <p:ph type="title"/>
          </p:nvPr>
        </p:nvSpPr>
        <p:spPr>
          <a:xfrm>
            <a:off x="197740" y="331844"/>
            <a:ext cx="436621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747"/>
              </a:buClr>
              <a:buSzPts val="3000"/>
              <a:buFont typeface="Caveat"/>
              <a:buNone/>
            </a:pPr>
            <a:r>
              <a:rPr lang="en-US" dirty="0">
                <a:latin typeface="Caveat"/>
                <a:ea typeface="Caveat"/>
                <a:cs typeface="Caveat"/>
                <a:sym typeface="Caveat"/>
              </a:rPr>
              <a:t>Alliance of Health and Fitness Professionals</a:t>
            </a:r>
            <a:endParaRPr dirty="0"/>
          </a:p>
        </p:txBody>
      </p:sp>
      <p:sp>
        <p:nvSpPr>
          <p:cNvPr id="220" name="Google Shape;220;p35"/>
          <p:cNvSpPr/>
          <p:nvPr/>
        </p:nvSpPr>
        <p:spPr>
          <a:xfrm>
            <a:off x="0" y="762650"/>
            <a:ext cx="96012" cy="4904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5"/>
          <p:cNvSpPr/>
          <p:nvPr/>
        </p:nvSpPr>
        <p:spPr>
          <a:xfrm>
            <a:off x="329183" y="1567455"/>
            <a:ext cx="3727829" cy="13716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5"/>
          <p:cNvSpPr txBox="1"/>
          <p:nvPr/>
        </p:nvSpPr>
        <p:spPr>
          <a:xfrm>
            <a:off x="312455" y="2022539"/>
            <a:ext cx="3656035" cy="238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rgbClr val="0067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61" y="1508522"/>
            <a:ext cx="4166097" cy="142158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5"/>
          <p:cNvSpPr/>
          <p:nvPr/>
        </p:nvSpPr>
        <p:spPr>
          <a:xfrm>
            <a:off x="0" y="569157"/>
            <a:ext cx="197740" cy="85406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9767" y="762650"/>
            <a:ext cx="3422806" cy="4585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/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1350" b="0" i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6747"/>
                </a:solidFill>
                <a:latin typeface="Open Sans"/>
                <a:ea typeface="Open Sans"/>
                <a:cs typeface="Open Sans"/>
                <a:sym typeface="Open Sans"/>
              </a:rPr>
              <a:t>Join us via BULLS CONNECT! 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chemeClr val="accent6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6747"/>
                </a:solidFill>
                <a:latin typeface="Open Sans"/>
                <a:ea typeface="Open Sans"/>
                <a:cs typeface="Open Sans"/>
                <a:sym typeface="Open Sans"/>
              </a:rPr>
              <a:t>P</a:t>
            </a:r>
            <a:r>
              <a:rPr lang="en-US" sz="1600" b="0" i="0" dirty="0">
                <a:solidFill>
                  <a:srgbClr val="006747"/>
                </a:solidFill>
                <a:latin typeface="Open Sans"/>
                <a:ea typeface="Open Sans"/>
                <a:cs typeface="Open Sans"/>
                <a:sym typeface="Open Sans"/>
              </a:rPr>
              <a:t>rofessional development and leadership experiences.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674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006747"/>
                </a:solidFill>
                <a:latin typeface="Open Sans"/>
                <a:ea typeface="Open Sans"/>
                <a:cs typeface="Open Sans"/>
                <a:sym typeface="Open Sans"/>
              </a:rPr>
              <a:t>Activities include preparing for certifications in the field, attending professional conferences, participating in volunteer community projects and programs, and coordinating many local educational and social events.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67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group of people standing next to a sign&#10;&#10;AI-generated content may be incorrect.">
            <a:extLst>
              <a:ext uri="{FF2B5EF4-FFF2-40B4-BE49-F238E27FC236}">
                <a16:creationId xmlns:a16="http://schemas.microsoft.com/office/drawing/2014/main" id="{E6229503-64D2-4456-E0F4-68995928E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2357" y="57301"/>
            <a:ext cx="3294402" cy="2470801"/>
          </a:xfrm>
          <a:prstGeom prst="rect">
            <a:avLst/>
          </a:prstGeom>
        </p:spPr>
      </p:pic>
      <p:pic>
        <p:nvPicPr>
          <p:cNvPr id="5" name="Picture 4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4EE0F445-33CD-0920-AAD6-2AF13BFF42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4540" y="2740815"/>
            <a:ext cx="2919693" cy="218997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F40B6D-0327-FA5D-D516-0C8D47768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6A27F6-3A83-AC0B-57CE-88123DCF8D87}"/>
              </a:ext>
            </a:extLst>
          </p:cNvPr>
          <p:cNvSpPr/>
          <p:nvPr/>
        </p:nvSpPr>
        <p:spPr>
          <a:xfrm>
            <a:off x="0" y="0"/>
            <a:ext cx="9141713" cy="5143500"/>
          </a:xfrm>
          <a:prstGeom prst="rect">
            <a:avLst/>
          </a:prstGeom>
          <a:solidFill>
            <a:srgbClr val="CFC493">
              <a:alpha val="57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0955C30-2605-8365-3B23-C2DE715FFA6F}"/>
              </a:ext>
            </a:extLst>
          </p:cNvPr>
          <p:cNvSpPr txBox="1">
            <a:spLocks/>
          </p:cNvSpPr>
          <p:nvPr/>
        </p:nvSpPr>
        <p:spPr>
          <a:xfrm>
            <a:off x="1955370" y="1505071"/>
            <a:ext cx="6293084" cy="390644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b="1" dirty="0">
              <a:solidFill>
                <a:srgbClr val="006747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6747"/>
                </a:solidFill>
                <a:latin typeface="Arial"/>
                <a:cs typeface="Arial"/>
              </a:rPr>
              <a:t>USF Transfer Orientation</a:t>
            </a:r>
            <a:endParaRPr lang="en-US" dirty="0" err="1"/>
          </a:p>
          <a:p>
            <a:endParaRPr lang="en-US" sz="2000" b="1" dirty="0">
              <a:solidFill>
                <a:srgbClr val="006747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6747"/>
                </a:solidFill>
                <a:latin typeface="Arial"/>
                <a:cs typeface="Arial"/>
              </a:rPr>
              <a:t>College of Education Preadmitted Transfer Orientation </a:t>
            </a:r>
            <a:endParaRPr lang="en-US" dirty="0"/>
          </a:p>
          <a:p>
            <a:endParaRPr lang="en-US" sz="2000" b="1" dirty="0">
              <a:solidFill>
                <a:srgbClr val="006747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6747"/>
                </a:solidFill>
                <a:latin typeface="Arial"/>
                <a:cs typeface="Arial"/>
              </a:rPr>
              <a:t>Schedule an appointment with your academic advisor via </a:t>
            </a:r>
            <a:r>
              <a:rPr lang="en-US" sz="2000" b="1" dirty="0">
                <a:solidFill>
                  <a:srgbClr val="006747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MyUSF</a:t>
            </a:r>
            <a:endParaRPr lang="en-US" sz="2000" b="1" dirty="0">
              <a:solidFill>
                <a:srgbClr val="006747"/>
              </a:solidFill>
              <a:latin typeface="Arial"/>
              <a:cs typeface="Arial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2AC03-3D54-E1E3-BB41-D70B502A6F6A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400" dirty="0">
                <a:solidFill>
                  <a:srgbClr val="006747"/>
                </a:solidFill>
              </a:rPr>
              <a:t>To ensure you can register for classes, the following steps must be complete:</a:t>
            </a:r>
          </a:p>
        </p:txBody>
      </p:sp>
    </p:spTree>
    <p:extLst>
      <p:ext uri="{BB962C8B-B14F-4D97-AF65-F5344CB8AC3E}">
        <p14:creationId xmlns:p14="http://schemas.microsoft.com/office/powerpoint/2010/main" val="3780267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6747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9"/>
          <p:cNvSpPr txBox="1">
            <a:spLocks noGrp="1"/>
          </p:cNvSpPr>
          <p:nvPr>
            <p:ph type="title"/>
          </p:nvPr>
        </p:nvSpPr>
        <p:spPr>
          <a:xfrm>
            <a:off x="1954665" y="3442375"/>
            <a:ext cx="550667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FC493"/>
              </a:buClr>
              <a:buSzPts val="4800"/>
              <a:buFont typeface="Arial"/>
              <a:buNone/>
            </a:pPr>
            <a:r>
              <a:rPr lang="en-US" sz="4800" dirty="0">
                <a:solidFill>
                  <a:srgbClr val="CFC493"/>
                </a:solidFill>
              </a:rPr>
              <a:t>Questions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95000"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/>
        </p:nvSpPr>
        <p:spPr>
          <a:xfrm>
            <a:off x="1103043" y="171258"/>
            <a:ext cx="6937914" cy="133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600"/>
              <a:buFont typeface="Caveat"/>
              <a:buNone/>
            </a:pPr>
            <a:r>
              <a:rPr lang="en-US" sz="4800" b="1" i="0" u="none" strike="noStrike" cap="none" dirty="0">
                <a:solidFill>
                  <a:srgbClr val="ECEAD1"/>
                </a:solidFill>
                <a:latin typeface="Caveat"/>
                <a:ea typeface="Caveat"/>
                <a:cs typeface="Caveat"/>
                <a:sym typeface="Caveat"/>
              </a:rPr>
              <a:t>Your </a:t>
            </a:r>
            <a:r>
              <a:rPr lang="en-US" sz="4800" b="1" dirty="0">
                <a:solidFill>
                  <a:srgbClr val="ECEAD1"/>
                </a:solidFill>
                <a:latin typeface="Caveat"/>
                <a:ea typeface="Caveat"/>
                <a:cs typeface="Caveat"/>
                <a:sym typeface="Caveat"/>
              </a:rPr>
              <a:t>Team</a:t>
            </a:r>
            <a:endParaRPr sz="4800" dirty="0"/>
          </a:p>
        </p:txBody>
      </p:sp>
      <p:sp>
        <p:nvSpPr>
          <p:cNvPr id="114" name="Google Shape;114;p23"/>
          <p:cNvSpPr txBox="1"/>
          <p:nvPr/>
        </p:nvSpPr>
        <p:spPr>
          <a:xfrm>
            <a:off x="0" y="3475438"/>
            <a:ext cx="1854200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Dr. Bobby Brown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Academic Advisor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Student Academic Services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ECEAD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3"/>
          <p:cNvSpPr txBox="1"/>
          <p:nvPr/>
        </p:nvSpPr>
        <p:spPr>
          <a:xfrm>
            <a:off x="5298662" y="3556336"/>
            <a:ext cx="197235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Dr. Candi Ashley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ECEAD1"/>
                </a:solidFill>
              </a:rPr>
              <a:t>Faculty</a:t>
            </a:r>
            <a:endParaRPr dirty="0"/>
          </a:p>
        </p:txBody>
      </p:sp>
      <p:sp>
        <p:nvSpPr>
          <p:cNvPr id="116" name="Google Shape;116;p23"/>
          <p:cNvSpPr txBox="1"/>
          <p:nvPr/>
        </p:nvSpPr>
        <p:spPr>
          <a:xfrm flipH="1">
            <a:off x="7301344" y="3464003"/>
            <a:ext cx="165639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Dr. Maureen </a:t>
            </a: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Chiodini-Rinaldo</a:t>
            </a: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ECEAD1"/>
                </a:solidFill>
              </a:rPr>
              <a:t>Program Coordinator</a:t>
            </a:r>
            <a:endParaRPr dirty="0"/>
          </a:p>
        </p:txBody>
      </p:sp>
      <p:sp>
        <p:nvSpPr>
          <p:cNvPr id="2" name="Google Shape;114;p23">
            <a:extLst>
              <a:ext uri="{FF2B5EF4-FFF2-40B4-BE49-F238E27FC236}">
                <a16:creationId xmlns:a16="http://schemas.microsoft.com/office/drawing/2014/main" id="{5DE85DA7-CBCB-0CA3-235A-A5613D341B32}"/>
              </a:ext>
            </a:extLst>
          </p:cNvPr>
          <p:cNvSpPr txBox="1"/>
          <p:nvPr/>
        </p:nvSpPr>
        <p:spPr>
          <a:xfrm>
            <a:off x="3502190" y="3556336"/>
            <a:ext cx="18542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ECEAD1"/>
                </a:solidFill>
              </a:rPr>
              <a:t>Angelica Foley</a:t>
            </a:r>
          </a:p>
          <a:p>
            <a:pPr algn="ctr"/>
            <a:r>
              <a:rPr lang="en-US" sz="1200" dirty="0">
                <a:solidFill>
                  <a:srgbClr val="ECEAD1"/>
                </a:solidFill>
              </a:rPr>
              <a:t>Senior Department Administrator</a:t>
            </a:r>
          </a:p>
        </p:txBody>
      </p:sp>
      <p:sp>
        <p:nvSpPr>
          <p:cNvPr id="4" name="Google Shape;114;p23">
            <a:extLst>
              <a:ext uri="{FF2B5EF4-FFF2-40B4-BE49-F238E27FC236}">
                <a16:creationId xmlns:a16="http://schemas.microsoft.com/office/drawing/2014/main" id="{30A996A9-5D12-5D6D-9A25-B9F5DB3913DC}"/>
              </a:ext>
            </a:extLst>
          </p:cNvPr>
          <p:cNvSpPr txBox="1"/>
          <p:nvPr/>
        </p:nvSpPr>
        <p:spPr>
          <a:xfrm>
            <a:off x="1796472" y="3494760"/>
            <a:ext cx="18542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ECEAD1"/>
                </a:solidFill>
              </a:rPr>
              <a:t>Gitana Garcia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Academic Advisor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Student Academic Services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ECEAD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Angelica Foley">
            <a:extLst>
              <a:ext uri="{FF2B5EF4-FFF2-40B4-BE49-F238E27FC236}">
                <a16:creationId xmlns:a16="http://schemas.microsoft.com/office/drawing/2014/main" id="{6CAC0453-BC08-DB14-FDDF-D4D3422A6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77" y="1794163"/>
            <a:ext cx="1239647" cy="159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tana Garcia">
            <a:extLst>
              <a:ext uri="{FF2B5EF4-FFF2-40B4-BE49-F238E27FC236}">
                <a16:creationId xmlns:a16="http://schemas.microsoft.com/office/drawing/2014/main" id="{C94AE40B-1D0D-F66E-E16E-9075CA5B2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080" y="1794860"/>
            <a:ext cx="1175693" cy="159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obby Brown">
            <a:extLst>
              <a:ext uri="{FF2B5EF4-FFF2-40B4-BE49-F238E27FC236}">
                <a16:creationId xmlns:a16="http://schemas.microsoft.com/office/drawing/2014/main" id="{1CDD0C96-A96E-9673-3452-C860AA4B1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35" y="1787887"/>
            <a:ext cx="1210542" cy="159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ndi Ashley">
            <a:extLst>
              <a:ext uri="{FF2B5EF4-FFF2-40B4-BE49-F238E27FC236}">
                <a16:creationId xmlns:a16="http://schemas.microsoft.com/office/drawing/2014/main" id="{63C210CF-FCD8-500E-C7C4-DEAECADD8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222" y="1794860"/>
            <a:ext cx="1210543" cy="159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ureen Chiodini">
            <a:extLst>
              <a:ext uri="{FF2B5EF4-FFF2-40B4-BE49-F238E27FC236}">
                <a16:creationId xmlns:a16="http://schemas.microsoft.com/office/drawing/2014/main" id="{47BC4064-1B08-B776-CBE5-28C43B107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267" y="1794860"/>
            <a:ext cx="1210543" cy="159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DCAAF3-1FA3-C271-578E-1A48C9C56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90" y="-53059"/>
            <a:ext cx="9194704" cy="519655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1D49E16-53A8-90B6-5DAD-732F7BFCED9E}"/>
              </a:ext>
            </a:extLst>
          </p:cNvPr>
          <p:cNvSpPr/>
          <p:nvPr/>
        </p:nvSpPr>
        <p:spPr>
          <a:xfrm>
            <a:off x="0" y="1123"/>
            <a:ext cx="9141714" cy="5142377"/>
          </a:xfrm>
          <a:prstGeom prst="rect">
            <a:avLst/>
          </a:prstGeom>
          <a:solidFill>
            <a:srgbClr val="006747">
              <a:alpha val="7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24998-8175-4248-BD8C-B7F4E58D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27" y="910394"/>
            <a:ext cx="5818170" cy="13633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dirty="0">
                <a:solidFill>
                  <a:srgbClr val="CFC493"/>
                </a:solidFill>
                <a:latin typeface="+mj-lt"/>
                <a:cs typeface="+mj-cs"/>
              </a:rPr>
              <a:t>Academic</a:t>
            </a:r>
            <a:r>
              <a:rPr lang="en-US" sz="3200" b="1" dirty="0">
                <a:solidFill>
                  <a:srgbClr val="CFC493"/>
                </a:solidFill>
                <a:latin typeface="+mj-lt"/>
                <a:cs typeface="+mj-cs"/>
              </a:rPr>
              <a:t> </a:t>
            </a:r>
            <a:r>
              <a:rPr lang="en-US" sz="3200" dirty="0">
                <a:solidFill>
                  <a:srgbClr val="CFC493"/>
                </a:solidFill>
                <a:latin typeface="+mj-lt"/>
                <a:cs typeface="+mj-cs"/>
              </a:rPr>
              <a:t>Requirements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165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A8AC1-2099-8EDC-0552-9E20E35EA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58" y="3638"/>
            <a:ext cx="8853207" cy="843941"/>
          </a:xfrm>
        </p:spPr>
        <p:txBody>
          <a:bodyPr/>
          <a:lstStyle/>
          <a:p>
            <a:r>
              <a:rPr lang="en-US" dirty="0">
                <a:solidFill>
                  <a:srgbClr val="ECEAD1"/>
                </a:solidFill>
                <a:latin typeface="Arial"/>
                <a:cs typeface="Arial"/>
              </a:rPr>
              <a:t>Degree Works Planner</a:t>
            </a:r>
            <a:endParaRPr lang="en-US" dirty="0"/>
          </a:p>
        </p:txBody>
      </p:sp>
      <p:pic>
        <p:nvPicPr>
          <p:cNvPr id="18" name="Content Placeholder 1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B3B5993-A42A-B408-28E0-413784B51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73049"/>
            <a:ext cx="6872653" cy="2211632"/>
          </a:xfrm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32D7A72-C766-1D11-04CD-FD3442B8C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0558" y="1980285"/>
            <a:ext cx="6733442" cy="31612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0B9861F9-9F0C-98C4-1131-761395D8DBB2}"/>
              </a:ext>
            </a:extLst>
          </p:cNvPr>
          <p:cNvSpPr/>
          <p:nvPr/>
        </p:nvSpPr>
        <p:spPr>
          <a:xfrm>
            <a:off x="1752257" y="959503"/>
            <a:ext cx="329579" cy="1922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5516D17-9719-422E-05AD-CFB652833761}"/>
              </a:ext>
            </a:extLst>
          </p:cNvPr>
          <p:cNvSpPr/>
          <p:nvPr/>
        </p:nvSpPr>
        <p:spPr>
          <a:xfrm>
            <a:off x="4154519" y="2096491"/>
            <a:ext cx="238029" cy="1464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21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FB2C3F-76C7-6FEB-2DDF-23E1E5ADEE5E}"/>
              </a:ext>
            </a:extLst>
          </p:cNvPr>
          <p:cNvSpPr txBox="1"/>
          <p:nvPr/>
        </p:nvSpPr>
        <p:spPr>
          <a:xfrm>
            <a:off x="5762650" y="505021"/>
            <a:ext cx="3002731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dirty="0">
                <a:solidFill>
                  <a:srgbClr val="ECEAD1"/>
                </a:solidFill>
                <a:cs typeface="Arial"/>
              </a:rPr>
              <a:t>USF General Education</a:t>
            </a:r>
          </a:p>
          <a:p>
            <a:pPr algn="ctr"/>
            <a:endParaRPr lang="en-US" sz="3200" dirty="0">
              <a:solidFill>
                <a:srgbClr val="ECEAD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AC5253-EE40-B218-D202-4AC2D6FBFF23}"/>
              </a:ext>
            </a:extLst>
          </p:cNvPr>
          <p:cNvSpPr txBox="1"/>
          <p:nvPr/>
        </p:nvSpPr>
        <p:spPr>
          <a:xfrm>
            <a:off x="5709331" y="1861882"/>
            <a:ext cx="3052220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00" dirty="0">
                <a:solidFill>
                  <a:srgbClr val="ECEAD1"/>
                </a:solidFill>
              </a:rPr>
              <a:t>Building a foundation of knowledge for your</a:t>
            </a:r>
          </a:p>
          <a:p>
            <a:r>
              <a:rPr lang="en-US" sz="1800" dirty="0">
                <a:solidFill>
                  <a:srgbClr val="ECEAD1"/>
                </a:solidFill>
              </a:rPr>
              <a:t> upper-level major course work. </a:t>
            </a:r>
            <a:endParaRPr lang="en-US" sz="1800" dirty="0">
              <a:solidFill>
                <a:srgbClr val="ECEAD1"/>
              </a:solidFill>
              <a:cs typeface="Arial"/>
            </a:endParaRPr>
          </a:p>
          <a:p>
            <a:endParaRPr lang="en-US" sz="1800" dirty="0">
              <a:solidFill>
                <a:srgbClr val="ECEAD1"/>
              </a:solidFill>
            </a:endParaRPr>
          </a:p>
          <a:p>
            <a:endParaRPr lang="en-US" sz="1800" dirty="0">
              <a:solidFill>
                <a:srgbClr val="ECEAD1"/>
              </a:solidFill>
            </a:endParaRPr>
          </a:p>
          <a:p>
            <a:r>
              <a:rPr lang="en-US" sz="1800" dirty="0">
                <a:solidFill>
                  <a:srgbClr val="ECEAD1"/>
                </a:solidFill>
              </a:rPr>
              <a:t>Satisfied with AA from a Florida public college/university.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01F24-F9EA-F5FE-6077-5D7CC8731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07" y="193582"/>
            <a:ext cx="4402230" cy="475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4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>
            <a:spLocks noGrp="1"/>
          </p:cNvSpPr>
          <p:nvPr>
            <p:ph type="title"/>
          </p:nvPr>
        </p:nvSpPr>
        <p:spPr>
          <a:xfrm>
            <a:off x="628650" y="228601"/>
            <a:ext cx="7886700" cy="75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000"/>
              <a:buFont typeface="Caveat"/>
              <a:buNone/>
            </a:pPr>
            <a:r>
              <a:rPr lang="en-US" sz="4000" dirty="0">
                <a:solidFill>
                  <a:srgbClr val="ECEAD1"/>
                </a:solidFill>
                <a:latin typeface="Caveat"/>
                <a:ea typeface="Caveat"/>
                <a:cs typeface="Caveat"/>
                <a:sym typeface="Caveat"/>
              </a:rPr>
              <a:t>Prerequisites needed for Progression</a:t>
            </a:r>
            <a:endParaRPr sz="4000" dirty="0">
              <a:solidFill>
                <a:srgbClr val="ECEAD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628650" y="979715"/>
            <a:ext cx="7886700" cy="393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1800"/>
              <a:buNone/>
            </a:pPr>
            <a:r>
              <a:rPr lang="en-US" sz="1800" b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Must earn a C- or higher 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1800"/>
              <a:buFont typeface="Noto Sans Symbols"/>
              <a:buChar char="✔"/>
            </a:pPr>
            <a:r>
              <a:rPr lang="en-US" sz="18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Anatomy and Physiology 1 and lab </a:t>
            </a:r>
            <a:r>
              <a:rPr lang="en-US" sz="1800" b="1" i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(no more than 2 attempts)</a:t>
            </a:r>
            <a:endParaRPr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CEAD1"/>
              </a:buClr>
              <a:buSzPts val="1400"/>
              <a:buNone/>
            </a:pP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BSC X085/X085L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PET X322/X322L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BSC X093/X093L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APK X100C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BSC X085C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BSC X093C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1800"/>
              <a:buFont typeface="Noto Sans Symbols"/>
              <a:buChar char="✔"/>
            </a:pPr>
            <a:r>
              <a:rPr lang="en-US" sz="18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Anatomy and Physiology 2 and lab </a:t>
            </a:r>
            <a:r>
              <a:rPr lang="en-US" sz="1800" b="1" i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(no more than 2 attempts)</a:t>
            </a:r>
            <a:endParaRPr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CEAD1"/>
              </a:buClr>
              <a:buSzPts val="1400"/>
              <a:buNone/>
            </a:pP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BSC X086/X086L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APX 105C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BSC X094/X094L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PET X323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1800"/>
              <a:buFont typeface="Noto Sans Symbols"/>
              <a:buChar char="✔"/>
            </a:pPr>
            <a:r>
              <a:rPr lang="en-US" sz="18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Nutrition </a:t>
            </a:r>
            <a:r>
              <a:rPr lang="en-US" sz="18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(no more than 2 attempts)</a:t>
            </a:r>
            <a:endParaRPr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CEAD1"/>
              </a:buClr>
              <a:buSzPts val="1400"/>
              <a:buNone/>
            </a:pP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HUN X201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HSC X100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1800"/>
              <a:buFont typeface="Noto Sans Symbols"/>
              <a:buChar char="✔"/>
            </a:pPr>
            <a:r>
              <a:rPr lang="en-US" sz="1800" b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College Algebra </a:t>
            </a:r>
            <a:r>
              <a:rPr lang="en-US" sz="1800" b="1" i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(no more than 2 attempts)</a:t>
            </a:r>
            <a:endParaRPr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CEAD1"/>
              </a:buClr>
              <a:buSzPts val="1400"/>
              <a:buNone/>
            </a:pP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MAC X105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MAC X140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MAC X147 </a:t>
            </a:r>
            <a:r>
              <a:rPr lang="en-US" sz="1400" b="1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OR </a:t>
            </a:r>
            <a:r>
              <a:rPr lang="en-US" sz="14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MAC X311</a:t>
            </a:r>
            <a:endParaRPr lang="en-US" sz="1400" b="0" i="0" dirty="0">
              <a:solidFill>
                <a:srgbClr val="ECEAD1"/>
              </a:solidFill>
              <a:latin typeface="Arial"/>
              <a:ea typeface="Arial"/>
              <a:cs typeface="Arial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1800"/>
              <a:buFont typeface="Noto Sans Symbols"/>
              <a:buChar char="✔"/>
            </a:pPr>
            <a:r>
              <a:rPr lang="en-US" sz="1800" b="1" i="0" u="sng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Exercise Physiology (need a B minus or higher)</a:t>
            </a:r>
            <a:endParaRPr lang="en-US" u="sng"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CEAD1"/>
              </a:buClr>
              <a:buSzPts val="1800"/>
              <a:buNone/>
            </a:pPr>
            <a:r>
              <a:rPr lang="en-US" b="0" i="0" u="sng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 APK 3120</a:t>
            </a:r>
            <a:endParaRPr lang="en-US" u="sng" dirty="0"/>
          </a:p>
          <a:p>
            <a:pPr marL="0" indent="-114300">
              <a:spcBef>
                <a:spcPts val="375"/>
              </a:spcBef>
              <a:buClr>
                <a:srgbClr val="ECEAD1"/>
              </a:buClr>
              <a:buSzPts val="1400"/>
              <a:buNone/>
            </a:pPr>
            <a:endParaRPr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None/>
            </a:pPr>
            <a:endParaRPr dirty="0">
              <a:solidFill>
                <a:srgbClr val="ECEAD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None/>
            </a:pPr>
            <a:endParaRPr dirty="0">
              <a:solidFill>
                <a:srgbClr val="ECEAD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title"/>
          </p:nvPr>
        </p:nvSpPr>
        <p:spPr>
          <a:xfrm>
            <a:off x="628650" y="228601"/>
            <a:ext cx="7886700" cy="75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000"/>
              <a:buFont typeface="Caveat"/>
              <a:buNone/>
            </a:pPr>
            <a:r>
              <a:rPr lang="en-US" sz="4000" dirty="0">
                <a:solidFill>
                  <a:srgbClr val="ECEAD1"/>
                </a:solidFill>
                <a:latin typeface="Caveat"/>
                <a:ea typeface="Caveat"/>
                <a:cs typeface="Caveat"/>
                <a:sym typeface="Caveat"/>
              </a:rPr>
              <a:t>More prerequisites!</a:t>
            </a:r>
            <a:endParaRPr sz="4000" dirty="0">
              <a:solidFill>
                <a:srgbClr val="ECEAD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60" name="Google Shape;160;p28"/>
          <p:cNvSpPr txBox="1">
            <a:spLocks noGrp="1"/>
          </p:cNvSpPr>
          <p:nvPr>
            <p:ph type="body" idx="1"/>
          </p:nvPr>
        </p:nvSpPr>
        <p:spPr>
          <a:xfrm>
            <a:off x="628650" y="1053193"/>
            <a:ext cx="7886700" cy="3861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1800"/>
              <a:buNone/>
            </a:pPr>
            <a:r>
              <a:rPr lang="en-US" sz="1800" b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Must earn a C- or higher </a:t>
            </a:r>
            <a:endParaRPr dirty="0"/>
          </a:p>
          <a:p>
            <a:pPr marL="171450" lvl="0" indent="-44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000"/>
              <a:buFont typeface="Noto Sans Symbols"/>
              <a:buNone/>
            </a:pPr>
            <a:endParaRPr sz="2000" dirty="0">
              <a:solidFill>
                <a:srgbClr val="ECEAD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Noto Sans Symbols"/>
              <a:buChar char="✔"/>
            </a:pPr>
            <a:r>
              <a:rPr lang="en-US" sz="2000" b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Chemistry</a:t>
            </a:r>
            <a:endParaRPr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CEAD1"/>
              </a:buClr>
              <a:buSzPts val="1700"/>
              <a:buNone/>
            </a:pPr>
            <a:r>
              <a:rPr lang="en-US" sz="17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CHN X045 and CHM Xo45L or CHM X030 or CHM X045C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Noto Sans Symbols"/>
              <a:buChar char="✔"/>
            </a:pPr>
            <a:r>
              <a:rPr lang="en-US" sz="2000" b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Statistics</a:t>
            </a:r>
            <a:endParaRPr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CEAD1"/>
              </a:buClr>
              <a:buSzPts val="1600"/>
              <a:buNone/>
            </a:pPr>
            <a:r>
              <a:rPr lang="en-US" sz="160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STA X023 or MAC X147 </a:t>
            </a:r>
            <a:endParaRPr sz="1700" dirty="0">
              <a:solidFill>
                <a:srgbClr val="ECEAD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Noto Sans Symbols"/>
              <a:buChar char="✔"/>
            </a:pPr>
            <a:r>
              <a:rPr lang="en-US" sz="2000" b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Psychology</a:t>
            </a:r>
            <a:endParaRPr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CEAD1"/>
              </a:buClr>
              <a:buSzPts val="1600"/>
              <a:buNone/>
            </a:pPr>
            <a:r>
              <a:rPr lang="en-US" sz="16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PSY X012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000"/>
              <a:buFont typeface="Noto Sans Symbols"/>
              <a:buChar char="✔"/>
            </a:pPr>
            <a:r>
              <a:rPr lang="en-US" sz="2000" b="1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Public Speaking</a:t>
            </a:r>
            <a:endParaRPr dirty="0"/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CEAD1"/>
              </a:buClr>
              <a:buSzPts val="1600"/>
              <a:buNone/>
            </a:pPr>
            <a:r>
              <a:rPr lang="en-US" sz="1600" b="0" i="0" dirty="0">
                <a:solidFill>
                  <a:srgbClr val="ECEAD1"/>
                </a:solidFill>
                <a:latin typeface="Arial"/>
                <a:ea typeface="Arial"/>
                <a:cs typeface="Arial"/>
                <a:sym typeface="Arial"/>
              </a:rPr>
              <a:t>SPC X608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>
            <a:spLocks noGrp="1"/>
          </p:cNvSpPr>
          <p:nvPr>
            <p:ph type="title"/>
          </p:nvPr>
        </p:nvSpPr>
        <p:spPr>
          <a:xfrm>
            <a:off x="326571" y="212270"/>
            <a:ext cx="8188779" cy="70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3200"/>
              <a:buFont typeface="Caveat"/>
              <a:buNone/>
            </a:pPr>
            <a:r>
              <a:rPr lang="en-US" sz="3600" dirty="0">
                <a:solidFill>
                  <a:srgbClr val="ECEAD1"/>
                </a:solidFill>
                <a:latin typeface="Caveat"/>
                <a:ea typeface="Caveat"/>
                <a:cs typeface="Caveat"/>
                <a:sym typeface="Caveat"/>
              </a:rPr>
              <a:t>Still more!  </a:t>
            </a:r>
            <a:r>
              <a:rPr lang="en-US" sz="3200" dirty="0">
                <a:solidFill>
                  <a:srgbClr val="ECEAD1"/>
                </a:solidFill>
                <a:latin typeface="+mj-lt"/>
                <a:ea typeface="Caveat"/>
                <a:cs typeface="Caveat"/>
                <a:sym typeface="Caveat"/>
              </a:rPr>
              <a:t>R</a:t>
            </a:r>
            <a:r>
              <a:rPr lang="en-US" dirty="0">
                <a:solidFill>
                  <a:srgbClr val="ECEAD1"/>
                </a:solidFill>
                <a:latin typeface="+mj-lt"/>
              </a:rPr>
              <a:t>e</a:t>
            </a:r>
            <a:r>
              <a:rPr lang="en-US" dirty="0">
                <a:solidFill>
                  <a:srgbClr val="ECEAD1"/>
                </a:solidFill>
              </a:rPr>
              <a:t>quired for your degree!</a:t>
            </a:r>
            <a:endParaRPr dirty="0"/>
          </a:p>
        </p:txBody>
      </p:sp>
      <p:sp>
        <p:nvSpPr>
          <p:cNvPr id="166" name="Google Shape;166;p29"/>
          <p:cNvSpPr txBox="1">
            <a:spLocks noGrp="1"/>
          </p:cNvSpPr>
          <p:nvPr>
            <p:ph type="body" idx="1"/>
          </p:nvPr>
        </p:nvSpPr>
        <p:spPr>
          <a:xfrm>
            <a:off x="326571" y="1102178"/>
            <a:ext cx="7886700" cy="3571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AD1"/>
              </a:buClr>
              <a:buSzPts val="2100"/>
              <a:buChar char="•"/>
            </a:pPr>
            <a:r>
              <a:rPr lang="en-US" dirty="0">
                <a:solidFill>
                  <a:srgbClr val="ECEAD1"/>
                </a:solidFill>
              </a:rPr>
              <a:t>120 credit hours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100"/>
              <a:buChar char="•"/>
            </a:pPr>
            <a:r>
              <a:rPr lang="en-US" dirty="0">
                <a:solidFill>
                  <a:srgbClr val="ECEAD1"/>
                </a:solidFill>
              </a:rPr>
              <a:t>USF GPA of 2.0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EAD1"/>
              </a:buClr>
              <a:buSzPts val="2100"/>
              <a:buChar char="•"/>
            </a:pPr>
            <a:r>
              <a:rPr lang="en-US" dirty="0">
                <a:solidFill>
                  <a:srgbClr val="ECEAD1"/>
                </a:solidFill>
              </a:rPr>
              <a:t>C- or higher in all general education courses</a:t>
            </a:r>
            <a:endParaRPr dirty="0"/>
          </a:p>
          <a:p>
            <a:pPr marL="171450" indent="-171450">
              <a:buClr>
                <a:srgbClr val="ECEAD1"/>
              </a:buClr>
            </a:pPr>
            <a:r>
              <a:rPr lang="en-US" dirty="0">
                <a:solidFill>
                  <a:srgbClr val="ECEAD1"/>
                </a:solidFill>
              </a:rPr>
              <a:t>C- or higher in all upper-level major courses </a:t>
            </a:r>
            <a:endParaRPr dirty="0"/>
          </a:p>
          <a:p>
            <a:pPr marL="0" indent="0">
              <a:buClr>
                <a:srgbClr val="ECEAD1"/>
              </a:buClr>
              <a:buNone/>
            </a:pPr>
            <a:r>
              <a:rPr lang="en-US" dirty="0">
                <a:solidFill>
                  <a:srgbClr val="ECEAD1"/>
                </a:solidFill>
              </a:rPr>
              <a:t>  (Exercise Physiology requires a B- or higher) </a:t>
            </a:r>
          </a:p>
          <a:p>
            <a:pPr marL="171450" indent="-171450">
              <a:buClr>
                <a:srgbClr val="ECEAD1"/>
              </a:buClr>
            </a:pPr>
            <a:endParaRPr lang="en-US" dirty="0">
              <a:solidFill>
                <a:srgbClr val="ECEAD1"/>
              </a:solidFill>
            </a:endParaRPr>
          </a:p>
          <a:p>
            <a:pPr marL="514350" lvl="1" indent="-57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466069"/>
              </a:buClr>
              <a:buSzPts val="1800"/>
              <a:buNone/>
            </a:pPr>
            <a:endParaRPr dirty="0">
              <a:solidFill>
                <a:srgbClr val="ECEAD1"/>
              </a:solidFill>
            </a:endParaRPr>
          </a:p>
          <a:p>
            <a:pPr marL="171450" lvl="0" indent="-38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None/>
            </a:pPr>
            <a:endParaRPr dirty="0">
              <a:solidFill>
                <a:srgbClr val="ECEAD1"/>
              </a:solidFill>
            </a:endParaRPr>
          </a:p>
          <a:p>
            <a:pPr marL="171450" lvl="0" indent="-38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66069"/>
              </a:buClr>
              <a:buSzPts val="2100"/>
              <a:buNone/>
            </a:pPr>
            <a:endParaRPr dirty="0"/>
          </a:p>
        </p:txBody>
      </p:sp>
      <p:pic>
        <p:nvPicPr>
          <p:cNvPr id="2" name="Picture 1" descr="A person in a graduation gown holding a graduation cap&#10;&#10;AI-generated content may be incorrect.">
            <a:extLst>
              <a:ext uri="{FF2B5EF4-FFF2-40B4-BE49-F238E27FC236}">
                <a16:creationId xmlns:a16="http://schemas.microsoft.com/office/drawing/2014/main" id="{C492137C-21B1-96F1-99B1-2DF577399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228" y="1288492"/>
            <a:ext cx="2125436" cy="31922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995</Words>
  <Application>Microsoft Office PowerPoint</Application>
  <PresentationFormat>On-screen Show (16:9)</PresentationFormat>
  <Paragraphs>217</Paragraphs>
  <Slides>25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Segoe Script</vt:lpstr>
      <vt:lpstr>Oswald</vt:lpstr>
      <vt:lpstr>Calibri</vt:lpstr>
      <vt:lpstr>Wingdings</vt:lpstr>
      <vt:lpstr>Noto Sans Symbols</vt:lpstr>
      <vt:lpstr>Open Sans</vt:lpstr>
      <vt:lpstr>Caveat</vt:lpstr>
      <vt:lpstr>Office Theme</vt:lpstr>
      <vt:lpstr>College of Education Exercise Science and Kinesiology Orientation</vt:lpstr>
      <vt:lpstr>Welcome to the  Community!</vt:lpstr>
      <vt:lpstr>PowerPoint Presentation</vt:lpstr>
      <vt:lpstr>Academic Requirements </vt:lpstr>
      <vt:lpstr>Degree Works Planner</vt:lpstr>
      <vt:lpstr>PowerPoint Presentation</vt:lpstr>
      <vt:lpstr>Prerequisites needed for Progression</vt:lpstr>
      <vt:lpstr>More prerequisites!</vt:lpstr>
      <vt:lpstr>Still more!  Required for your degree!</vt:lpstr>
      <vt:lpstr>PowerPoint Presentation</vt:lpstr>
      <vt:lpstr>Degree Progression Policy  </vt:lpstr>
      <vt:lpstr>Stay cool!</vt:lpstr>
      <vt:lpstr>PowerPoint Presentation</vt:lpstr>
      <vt:lpstr>PowerPoint Presentation</vt:lpstr>
      <vt:lpstr>Focus of the Program</vt:lpstr>
      <vt:lpstr>Core Courses – 42 credit hours</vt:lpstr>
      <vt:lpstr>Concentrations</vt:lpstr>
      <vt:lpstr>A bit more about Concentrations</vt:lpstr>
      <vt:lpstr>Resources For  Your Success</vt:lpstr>
      <vt:lpstr>Academic Resources</vt:lpstr>
      <vt:lpstr>Career Resources</vt:lpstr>
      <vt:lpstr>Scholarships and Grants</vt:lpstr>
      <vt:lpstr>Alliance of Health and Fitness Professionals</vt:lpstr>
      <vt:lpstr>PowerPoint Presentation</vt:lpstr>
      <vt:lpstr>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Jeany McCarthy</dc:creator>
  <cp:lastModifiedBy>Angelica Foley</cp:lastModifiedBy>
  <cp:revision>371</cp:revision>
  <dcterms:modified xsi:type="dcterms:W3CDTF">2026-07-07T13:39:43Z</dcterms:modified>
</cp:coreProperties>
</file>