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Dreaming Outloud Sans" panose="020B0604020202020204" charset="0"/>
      <p:regular r:id="rId17"/>
    </p:embeddedFont>
    <p:embeddedFont>
      <p:font typeface="Glacial Indifference" panose="020B0604020202020204" charset="0"/>
      <p:regular r:id="rId18"/>
    </p:embeddedFont>
    <p:embeddedFont>
      <p:font typeface="Glacial Indifference Bold" panose="020B0604020202020204" charset="0"/>
      <p:regular r:id="rId19"/>
    </p:embeddedFont>
    <p:embeddedFont>
      <p:font typeface="Glacial Indifference Italics"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61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5:59.644"/>
    </inkml:context>
    <inkml:brush xml:id="br0">
      <inkml:brushProperty name="width" value="0.035" units="cm"/>
      <inkml:brushProperty name="height" value="0.035" units="cm"/>
      <inkml:brushProperty name="color" value="#E71224"/>
    </inkml:brush>
  </inkml:definitions>
  <inkml:trace contextRef="#ctx0" brushRef="#br0">7589 179 24575,'-8'0'0,"0"-1"0,1 0 0,-1-1 0,0 0 0,-13-5 0,-27-6 0,-92-1 0,-254 7 0,246 9 0,-1246-1 0,1353-3 0,0-2 0,-54-12 0,48 7 0,-62-4 0,-109-8 0,0 1 0,-31-4 0,-74-2 0,-2517 28 0,2755 2 0,-99 18 0,68-7 0,54-7 0,0 3 0,0 3 0,1 2 0,-62 25 0,114-36 0,-1-1 0,1 1 0,-1 1 0,2 0 0,-1 0 0,1 1 0,-1 0 0,2 0 0,-12 14 0,1 2 0,2 2 0,-16 30 0,-6 11 0,0-7 0,-128 213 0,155-250 0,2 1 0,0 0 0,1 0 0,1 0 0,1 1 0,2 0 0,0 0 0,0 46 0,4-24 0,2 0 0,3-1 0,17 82 0,-14-98 0,1 0 0,1-1 0,2 0 0,0-1 0,2 0 0,1-1 0,1 0 0,2-1 0,0-1 0,1-1 0,2-1 0,0-1 0,1 0 0,1-2 0,1 0 0,1-2 0,0-1 0,1-1 0,29 12 0,608 277 0,-633-292 0,1-2 0,-1-1 0,2-1 0,43 4 0,132 2 0,-56-5 0,917 15 0,-754-26 0,1128 2 0,-1043-20 0,-82 0 0,666 17-148,347-16-364,-1185 6 567,197-45 0,-242 41 244,149-7 0,106 17-384,-146 5 122,804-37-37,-921 33 0,0-4 0,123-31 0,-201 39 0,70-13 0,168-7 0,93 24 0,-150 2 0,-31-2 0,259-5 0,-349-6 0,-1-2 0,0-5 0,-1-2 0,134-53 0,-191 66 0,-1-1 0,1-1 0,-1 0 0,-1 0 0,1-2 0,20-16 0,-29 19 0,0 1 0,0-1 0,0 0 0,-1 0 0,0-1 0,0 1 0,0-1 0,-1 0 0,0 0 0,-1 0 0,1 0 0,-1-1 0,-1 1 0,1-1 0,-1-11 0,2-52 0,-8-85 0,0 33 0,2 82 0,-1 0 0,-2 0 0,-2 1 0,-2 0 0,-28-75 0,32 103 0,0 0 0,0 1 0,-1 0 0,-1 0 0,1 1 0,-2-1 0,0 2 0,0-1 0,0 1 0,-1 1 0,-18-12 0,-14-7 0,-77-36 0,81 45 0,-119-52 0,-212-64 0,341 125 0,-69-20 0,0 4 0,-147-18 0,-203 9 0,162 15 0,-144-4 0,-963 25 0,1349 1 0,0 1 0,-53 12 0,48-7 0,-77 6 0,-75 7 120,1-1-1605,161-20-5341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6:03.272"/>
    </inkml:context>
    <inkml:brush xml:id="br0">
      <inkml:brushProperty name="width" value="0.035" units="cm"/>
      <inkml:brushProperty name="height" value="0.035" units="cm"/>
      <inkml:brushProperty name="color" value="#E71224"/>
    </inkml:brush>
  </inkml:definitions>
  <inkml:trace contextRef="#ctx0" brushRef="#br0">6029 0 24575,'-4535'0'0,"4055"23"0,-35-1 0,481-20 0,1 1 0,0 2 0,0 1 0,1 2 0,0 1 0,0 1 0,1 2 0,0 1 0,1 2 0,0 1 0,-34 24 0,57-34 0,0 0 0,0 1 0,1 0 0,-1 0 0,2 0 0,-1 0 0,1 1 0,0 0 0,0 0 0,1 0 0,0 1 0,1 0 0,0-1 0,0 1 0,1 0 0,0 0 0,1 1 0,0-1 0,0 0 0,1 13 0,1 14 0,2 0 0,1 0 0,16 65 0,-16-83 0,1-1 0,1 0 0,1 0 0,0-1 0,1 0 0,1 0 0,0 0 0,2-1 0,-1-1 0,2 0 0,0 0 0,15 12 0,-5-7 0,1-2 0,1 0 0,1-2 0,0-1 0,1 0 0,50 17 0,27 3 0,1-5 0,129 20 0,220 9 0,-257-35 0,-58-1 0,-79-11 0,0-3 0,61 1 0,173-8 0,469 13 0,-102 42 0,-487-41 0,226-10 0,-242-7 0,1115-27 0,-14 8 0,-844 24 0,87-1 0,584-6 0,-699-17 0,130-1 0,-479 22 0,-13 2 0,-1-2 0,1-1 0,0-1 0,24-5 0,-42 6 0,-1-1 0,1 0 0,0 0 0,-1 0 0,1 0 0,-1-1 0,0 0 0,0 0 0,0-1 0,0 1 0,-1-1 0,1 0 0,-1 0 0,0-1 0,0 1 0,0-1 0,-1 0 0,0 0 0,0 0 0,0 0 0,2-6 0,11-28 0,-1-1 0,-2 0 0,-2-1 0,8-60 0,-17 89 0,-1 0 0,-1 0 0,0 0 0,-1 0 0,0 0 0,-1 0 0,0 1 0,-1-1 0,0 0 0,-1 1 0,-1 0 0,1 0 0,-2 0 0,1 1 0,-1-1 0,-1 1 0,0 1 0,0-1 0,-1 1 0,-12-10 0,-4-2 0,-2 2 0,0 1 0,-1 1 0,-1 1 0,-1 2 0,0 0 0,0 2 0,-1 2 0,-1 0 0,0 2 0,-54-7 0,-156-22 0,-134-22 0,-311-19 0,177 15 0,333 34 0,-259-9 0,329 38 0,-262-15 0,222-1-682,-156 3-1,265 14-6143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6:07.074"/>
    </inkml:context>
    <inkml:brush xml:id="br0">
      <inkml:brushProperty name="width" value="0.035" units="cm"/>
      <inkml:brushProperty name="height" value="0.035" units="cm"/>
      <inkml:brushProperty name="color" value="#E71224"/>
    </inkml:brush>
  </inkml:definitions>
  <inkml:trace contextRef="#ctx0" brushRef="#br0">11241 47 24575,'-114'-9'0,"41"1"0,-1260-22 0,1048 31 0,-130 4 0,-470 67 0,584-38 0,-388-6 0,-2663-32 0,2661-19 0,-10 1 0,-1208 23 0,1889 1 0,0 0 0,0 1 0,0 1 0,1 0 0,-1 2 0,1 1 0,0 0 0,0 1 0,1 1 0,1 0 0,-1 2 0,1 0 0,-18 17 0,16-14 0,2 2 0,0 0 0,1 1 0,1 1 0,0 0 0,2 1 0,0 1 0,1 0 0,1 1 0,1 0 0,-10 28 0,10-12 0,2 0 0,2 0 0,-4 72 0,12 120 0,1-149 0,0-45 0,1 1 0,2 0 0,1-1 0,2 0 0,2-1 0,1 0 0,1-1 0,2 0 0,1-1 0,23 32 0,13 14 0,4-2 0,107 111 0,-19-36 0,6-6 0,237 176 0,-304-260 0,-13-8 0,2-4 0,81 42 0,33-6 0,3-9 0,363 94 0,-338-123 3,2-9-1,334 17 0,449-43-16,-229-10-685,1462 36 699,115-114-128,-2229 70 182,-106 5-53,110-3 215,0-6 1,141-31-1,261-88-85,-239 57-132,252-71 1,-18-41 0,-472 164 0,-2-1 0,83-53 0,-115 65 0,0-1 0,0-1 0,-1 0 0,0-1 0,-1 0 0,0-1 0,-1 0 0,0 0 0,-1-1 0,-1-1 0,0 1 0,9-27 0,-7 8 0,-2-1 0,-1 1 0,-2-1 0,1-47 0,-9-141 0,-1 90 0,3-714 0,2 833 0,-1-1 0,-1 1 0,0 0 0,-1-1 0,-1 1 0,0 0 0,0 0 0,-1 0 0,-1 1 0,0-1 0,-1 1 0,0 0 0,-1 1 0,0-1 0,-1 1 0,0 1 0,-1-1 0,0 2 0,-1-1 0,0 1 0,0 1 0,-1-1 0,0 2 0,-23-12 0,-28-12 0,-2 3 0,-80-23 0,73 27 0,-226-67 0,237 77 0,0 4 0,0 2 0,-67-1 0,119 10-85,-1-1 0,1-1-1,0 1 1,0-1 0,0-1-1,0 0 1,0 0 0,0 0-1,0-1 1,1 0 0,-1-1-1,1 0 1,0 0 0,0 0-1,-9-8 1,-4-5-6741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6:13.168"/>
    </inkml:context>
    <inkml:brush xml:id="br0">
      <inkml:brushProperty name="width" value="0.035" units="cm"/>
      <inkml:brushProperty name="height" value="0.035" units="cm"/>
      <inkml:brushProperty name="color" value="#E71224"/>
    </inkml:brush>
  </inkml:definitions>
  <inkml:trace contextRef="#ctx0" brushRef="#br0">0 449 24575,'18'-1'0,"0"-1"0,1-1 0,-1 0 0,-1-2 0,22-8 0,25-6 0,504-111 0,-292 80 0,-58 12 0,-17-15 0,-192 50 0,6 0 0,0-1 0,0-1 0,0 0 0,-1-1 0,1-1 0,14-9 0,-28 16 0,-1-1 0,1 1 0,-1 0 0,1-1 0,-1 1 0,1 0 0,-1-1 0,1 1 0,-1-1 0,1 1 0,-1-1 0,1 1 0,-1-1 0,1 0 0,-1 1 0,0-1 0,0 1 0,1-1 0,-1 0 0,0 1 0,0-1 0,0 0 0,0 1 0,1-1 0,-1 0 0,0 1 0,0-1 0,0 0 0,0 0 0,-1 1 0,1-2 0,-18-13 0,-40-4 0,53 18 0,-49-10 0,-1 3 0,-1 2 0,0 2 0,-61 5 0,157-2 0,0 3 0,0 1 0,52 11 0,-74-10 0,0 1 0,0 1 0,0 0 0,24 13 0,-34-14 0,-1-1 0,1 1 0,-1 1 0,0-1 0,0 1 0,0 1 0,-1-1 0,0 1 0,0 0 0,6 11 0,-10-16 0,-1 1 0,1 0 0,-1 0 0,0 0 0,0 0 0,0 0 0,0 0 0,0 0 0,-1 0 0,1 0 0,-1 1 0,0-1 0,0 0 0,0 0 0,0 0 0,-1 0 0,1 0 0,-1 1 0,-2 4 0,1-3 0,-1 0 0,0 0 0,0 0 0,0-1 0,-1 1 0,0-1 0,1 0 0,-2 0 0,1 0 0,-7 4 0,-7 4 0,-1-1 0,-1 0 0,0-2 0,-31 11 0,-56 18-1365,61-19-5461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6:20.584"/>
    </inkml:context>
    <inkml:brush xml:id="br0">
      <inkml:brushProperty name="width" value="0.035" units="cm"/>
      <inkml:brushProperty name="height" value="0.035" units="cm"/>
      <inkml:brushProperty name="color" value="#E71224"/>
    </inkml:brush>
  </inkml:definitions>
  <inkml:trace contextRef="#ctx0" brushRef="#br0">1 575 24575,'331'-21'0,"-133"3"0,11 14 0,-129 6 0,1-5 0,105-16 0,-74 0 0,8-1 0,131-39 0,-246 57 0,-1 1 0,1-1 0,0 0 0,-1-1 0,1 1 0,-1-1 0,0 0 0,0 0 0,6-5 0,-9 7 0,0-1 0,0 1 0,0 0 0,0-1 0,0 0 0,0 1 0,0-1 0,0 1 0,-1-1 0,1 0 0,-1 0 0,1 1 0,-1-1 0,0 0 0,1 0 0,-1 0 0,0 1 0,0-1 0,0 0 0,-1 0 0,1 0 0,0 1 0,-1-1 0,1 0 0,-1 0 0,0 1 0,1-1 0,-1 0 0,0 1 0,-1-3 0,-5-5 0,0 0 0,0 0 0,0 1 0,-1 0 0,-1 0 0,-15-11 0,-65-38 0,66 43 0,-84-49 0,-129-54 0,204 107 0,41 22 0,50 32 0,-51-39 0,53 42 0,-1 2 0,-3 3 0,-2 2 0,51 65 0,-103-115 0,13 14 0,-2 0 0,0 0 0,-1 2 0,0 0 0,-2 0 0,12 30 0,-22-48 0,-1 1 0,1 0 0,-1 0 0,0 0 0,0 0 0,0 0 0,0-1 0,0 1 0,-1 0 0,1 0 0,-1 0 0,0 0 0,0-1 0,0 1 0,0 0 0,0-1 0,0 1 0,-1-1 0,1 1 0,-1-1 0,0 0 0,0 1 0,0-1 0,-3 3 0,-5 3 0,0-1 0,0 0 0,-1 0 0,-15 6 0,13-6 0,-11 5-273,1 1 0,0 1 0,1 1 0,-28 26 0,19-9-6553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6:23.295"/>
    </inkml:context>
    <inkml:brush xml:id="br0">
      <inkml:brushProperty name="width" value="0.035" units="cm"/>
      <inkml:brushProperty name="height" value="0.035" units="cm"/>
      <inkml:brushProperty name="color" value="#E71224"/>
    </inkml:brush>
  </inkml:definitions>
  <inkml:trace contextRef="#ctx0" brushRef="#br0">0 232 24575,'1745'0'0,"-1743"0"0,10 0 0,-1-1 0,0 1 0,1-2 0,15-3 0,-25 5 0,-1 0 0,0 0 0,1-1 0,-1 1 0,0-1 0,1 1 0,-1-1 0,0 1 0,0-1 0,0 0 0,0 1 0,1-1 0,-1 0 0,0 0 0,0 0 0,0 0 0,-1 0 0,1 0 0,0 0 0,0 0 0,0 0 0,-1-1 0,1 1 0,-1 0 0,1 0 0,-1-1 0,1 1 0,-1 0 0,0-1 0,0 1 0,1 0 0,-1-1 0,0 1 0,0 0 0,0-1 0,-1 1 0,1-1 0,0 1 0,0 0 0,-1-1 0,1 1 0,-1 0 0,1 0 0,-1-1 0,0 1 0,1 0 0,-1 0 0,0 0 0,-1-1 0,-4-7 0,0 1 0,0 0 0,-1 1 0,0 0 0,-1 0 0,0 0 0,0 1 0,0 0 0,-16-8 0,-14-5 0,-41-15 0,35 16 0,29 10 0,-22-5 0,36 13 0,1 0 0,0-1 0,0 1 0,0 0 0,0 0 0,-1 0 0,1 0 0,0 0 0,0 0 0,0 0 0,0 0 0,-1 0 0,1 0 0,0 1 0,0-1 0,0 0 0,0 0 0,0 0 0,-1 0 0,1 0 0,0 0 0,0 0 0,0 0 0,0 0 0,0 0 0,-1 1 0,1-1 0,0 0 0,0 0 0,0 0 0,0 0 0,0 0 0,0 0 0,0 1 0,0-1 0,0 0 0,0 0 0,0 0 0,0 0 0,-1 1 0,1-1 0,0 0 0,0 0 0,0 0 0,0 0 0,0 1 0,0-1 0,0 0 0,1 0 0,-1 0 0,0 0 0,0 0 0,0 1 0,0-1 0,8 13 0,13 11 0,209 206 0,-224-225 0,-1-1 0,-1 0 0,1 1 0,-1 0 0,0 0 0,6 9 0,-9-12 0,-1-1 0,1 0 0,-1 0 0,1 1 0,-1-1 0,0 0 0,1 1 0,-1-1 0,0 0 0,0 1 0,0-1 0,0 0 0,0 1 0,0-1 0,-1 0 0,1 1 0,0-1 0,-1 0 0,1 0 0,-1 1 0,1-1 0,-1 0 0,1 0 0,-1 0 0,0 0 0,0 1 0,1-1 0,-1 0 0,0 0 0,0-1 0,0 1 0,0 0 0,-2 1 0,-13 8 0,0-1 0,0-1 0,0 0 0,-1-1 0,-35 9 0,2 1 0,-88 28-1365,83-31-5461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36:41.375"/>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1C329-4ED2-46F9-9F1E-BF6F88DEEB00}"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09499-09E8-4CD8-9A63-1C97BAFF8201}" type="slidenum">
              <a:rPr lang="en-US" smtClean="0"/>
              <a:t>‹#›</a:t>
            </a:fld>
            <a:endParaRPr lang="en-US"/>
          </a:p>
        </p:txBody>
      </p:sp>
    </p:spTree>
    <p:extLst>
      <p:ext uri="{BB962C8B-B14F-4D97-AF65-F5344CB8AC3E}">
        <p14:creationId xmlns:p14="http://schemas.microsoft.com/office/powerpoint/2010/main" val="170718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09499-09E8-4CD8-9A63-1C97BAFF8201}" type="slidenum">
              <a:rPr lang="en-US" smtClean="0"/>
              <a:t>3</a:t>
            </a:fld>
            <a:endParaRPr lang="en-US"/>
          </a:p>
        </p:txBody>
      </p:sp>
    </p:spTree>
    <p:extLst>
      <p:ext uri="{BB962C8B-B14F-4D97-AF65-F5344CB8AC3E}">
        <p14:creationId xmlns:p14="http://schemas.microsoft.com/office/powerpoint/2010/main" val="1447974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52.svg"/><Relationship Id="rId2"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50.sv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49.svg"/><Relationship Id="rId2"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45.sv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6.svg"/><Relationship Id="rId7" Type="http://schemas.openxmlformats.org/officeDocument/2006/relationships/image" Target="../media/image17.svg"/><Relationship Id="rId2"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58.svg"/><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59.png"/><Relationship Id="rId2"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2.sv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5.svg"/><Relationship Id="rId7" Type="http://schemas.openxmlformats.org/officeDocument/2006/relationships/image" Target="../media/image58.svg"/><Relationship Id="rId2"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1.png"/><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60.sv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jpg"/><Relationship Id="rId3" Type="http://schemas.openxmlformats.org/officeDocument/2006/relationships/image" Target="../media/image15.svg"/><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0.png"/><Relationship Id="rId5" Type="http://schemas.openxmlformats.org/officeDocument/2006/relationships/image" Target="../media/image16.svg"/><Relationship Id="rId10" Type="http://schemas.openxmlformats.org/officeDocument/2006/relationships/image" Target="../media/image19.png"/><Relationship Id="rId4" Type="http://schemas.openxmlformats.org/officeDocument/2006/relationships/image" Target="../media/image7.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svg"/><Relationship Id="rId7" Type="http://schemas.openxmlformats.org/officeDocument/2006/relationships/image" Target="../media/image13.png"/><Relationship Id="rId2"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7.svg"/><Relationship Id="rId4" Type="http://schemas.openxmlformats.org/officeDocument/2006/relationships/image" Target="../media/image1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32.png"/><Relationship Id="rId12" Type="http://schemas.openxmlformats.org/officeDocument/2006/relationships/image" Target="../media/image36.svg"/><Relationship Id="rId2"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5.png"/><Relationship Id="rId5" Type="http://schemas.openxmlformats.org/officeDocument/2006/relationships/image" Target="../media/image12.sv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customXml" Target="../ink/ink2.xml"/><Relationship Id="rId18" Type="http://schemas.openxmlformats.org/officeDocument/2006/relationships/image" Target="../media/image44.png"/><Relationship Id="rId3" Type="http://schemas.openxmlformats.org/officeDocument/2006/relationships/image" Target="../media/image16.svg"/><Relationship Id="rId21" Type="http://schemas.openxmlformats.org/officeDocument/2006/relationships/customXml" Target="../ink/ink6.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customXml" Target="../ink/ink4.xml"/><Relationship Id="rId2" Type="http://schemas.openxmlformats.org/officeDocument/2006/relationships/image" Target="../media/image7.sv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customXml" Target="../ink/ink1.xml"/><Relationship Id="rId5" Type="http://schemas.openxmlformats.org/officeDocument/2006/relationships/image" Target="../media/image13.png"/><Relationship Id="rId15" Type="http://schemas.openxmlformats.org/officeDocument/2006/relationships/customXml" Target="../ink/ink3.xml"/><Relationship Id="rId10" Type="http://schemas.openxmlformats.org/officeDocument/2006/relationships/image" Target="../media/image17.svg"/><Relationship Id="rId19" Type="http://schemas.openxmlformats.org/officeDocument/2006/relationships/customXml" Target="../ink/ink5.xml"/><Relationship Id="rId4" Type="http://schemas.openxmlformats.org/officeDocument/2006/relationships/image" Target="../media/image12.svg"/><Relationship Id="rId9" Type="http://schemas.openxmlformats.org/officeDocument/2006/relationships/image" Target="../media/image40.png"/><Relationship Id="rId14" Type="http://schemas.openxmlformats.org/officeDocument/2006/relationships/image" Target="../media/image42.png"/><Relationship Id="rId22"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2.svg"/><Relationship Id="rId7" Type="http://schemas.openxmlformats.org/officeDocument/2006/relationships/image" Target="../media/image12.svg"/><Relationship Id="rId2"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svg"/><Relationship Id="rId4" Type="http://schemas.openxmlformats.org/officeDocument/2006/relationships/image" Target="../media/image43.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12.svg"/><Relationship Id="rId4" Type="http://schemas.openxmlformats.org/officeDocument/2006/relationships/image" Target="../media/image48.sv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50.sv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6847"/>
        </a:solidFill>
        <a:effectLst/>
      </p:bgPr>
    </p:bg>
    <p:spTree>
      <p:nvGrpSpPr>
        <p:cNvPr id="1" name=""/>
        <p:cNvGrpSpPr/>
        <p:nvPr/>
      </p:nvGrpSpPr>
      <p:grpSpPr>
        <a:xfrm>
          <a:off x="0" y="0"/>
          <a:ext cx="0" cy="0"/>
          <a:chOff x="0" y="0"/>
          <a:chExt cx="0" cy="0"/>
        </a:xfrm>
      </p:grpSpPr>
      <p:grpSp>
        <p:nvGrpSpPr>
          <p:cNvPr id="2" name="Group 2"/>
          <p:cNvGrpSpPr/>
          <p:nvPr/>
        </p:nvGrpSpPr>
        <p:grpSpPr>
          <a:xfrm>
            <a:off x="1" y="-1"/>
            <a:ext cx="18288000" cy="10287001"/>
            <a:chOff x="0" y="433768"/>
            <a:chExt cx="27992371" cy="16607828"/>
          </a:xfrm>
        </p:grpSpPr>
        <p:sp>
          <p:nvSpPr>
            <p:cNvPr id="3" name="Freeform 3"/>
            <p:cNvSpPr/>
            <p:nvPr/>
          </p:nvSpPr>
          <p:spPr>
            <a:xfrm>
              <a:off x="0" y="4337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0" y="59201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23424" y="11555196"/>
              <a:ext cx="5426548" cy="5486400"/>
            </a:xfrm>
            <a:custGeom>
              <a:avLst/>
              <a:gdLst/>
              <a:ahLst/>
              <a:cxnLst/>
              <a:rect l="l" t="t" r="r" b="b"/>
              <a:pathLst>
                <a:path w="5426548" h="5486400">
                  <a:moveTo>
                    <a:pt x="0" y="0"/>
                  </a:moveTo>
                  <a:lnTo>
                    <a:pt x="5426549" y="0"/>
                  </a:lnTo>
                  <a:lnTo>
                    <a:pt x="5426549"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5702373" y="1097280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5702373" y="548640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a:off x="5702373" y="433768"/>
              <a:ext cx="5426548" cy="5052631"/>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9" name="Freeform 9"/>
            <p:cNvSpPr/>
            <p:nvPr/>
          </p:nvSpPr>
          <p:spPr>
            <a:xfrm>
              <a:off x="11408321" y="4337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Freeform 10"/>
            <p:cNvSpPr/>
            <p:nvPr/>
          </p:nvSpPr>
          <p:spPr>
            <a:xfrm>
              <a:off x="16986875" y="433770"/>
              <a:ext cx="5426548" cy="5486400"/>
            </a:xfrm>
            <a:custGeom>
              <a:avLst/>
              <a:gdLst/>
              <a:ahLst/>
              <a:cxnLst/>
              <a:rect l="l" t="t" r="r" b="b"/>
              <a:pathLst>
                <a:path w="5426548" h="5486400">
                  <a:moveTo>
                    <a:pt x="0" y="0"/>
                  </a:moveTo>
                  <a:lnTo>
                    <a:pt x="5426549" y="0"/>
                  </a:lnTo>
                  <a:lnTo>
                    <a:pt x="5426549"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1" name="Freeform 11"/>
            <p:cNvSpPr/>
            <p:nvPr/>
          </p:nvSpPr>
          <p:spPr>
            <a:xfrm>
              <a:off x="22565430" y="4337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Freeform 12"/>
            <p:cNvSpPr/>
            <p:nvPr/>
          </p:nvSpPr>
          <p:spPr>
            <a:xfrm>
              <a:off x="11408321" y="59201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3" name="Freeform 13"/>
            <p:cNvSpPr/>
            <p:nvPr/>
          </p:nvSpPr>
          <p:spPr>
            <a:xfrm>
              <a:off x="11408321" y="114065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4" name="Freeform 14"/>
            <p:cNvSpPr/>
            <p:nvPr/>
          </p:nvSpPr>
          <p:spPr>
            <a:xfrm>
              <a:off x="16986875" y="5920170"/>
              <a:ext cx="5426548" cy="5486400"/>
            </a:xfrm>
            <a:custGeom>
              <a:avLst/>
              <a:gdLst/>
              <a:ahLst/>
              <a:cxnLst/>
              <a:rect l="l" t="t" r="r" b="b"/>
              <a:pathLst>
                <a:path w="5426548" h="5486400">
                  <a:moveTo>
                    <a:pt x="0" y="0"/>
                  </a:moveTo>
                  <a:lnTo>
                    <a:pt x="5426549" y="0"/>
                  </a:lnTo>
                  <a:lnTo>
                    <a:pt x="5426549"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5" name="Freeform 15"/>
            <p:cNvSpPr/>
            <p:nvPr/>
          </p:nvSpPr>
          <p:spPr>
            <a:xfrm>
              <a:off x="22565823" y="5920171"/>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dirty="0"/>
            </a:p>
          </p:txBody>
        </p:sp>
        <p:sp>
          <p:nvSpPr>
            <p:cNvPr id="16" name="Freeform 16"/>
            <p:cNvSpPr/>
            <p:nvPr/>
          </p:nvSpPr>
          <p:spPr>
            <a:xfrm>
              <a:off x="16986875" y="11406570"/>
              <a:ext cx="5426548" cy="5486400"/>
            </a:xfrm>
            <a:custGeom>
              <a:avLst/>
              <a:gdLst/>
              <a:ahLst/>
              <a:cxnLst/>
              <a:rect l="l" t="t" r="r" b="b"/>
              <a:pathLst>
                <a:path w="5426548" h="5486400">
                  <a:moveTo>
                    <a:pt x="0" y="0"/>
                  </a:moveTo>
                  <a:lnTo>
                    <a:pt x="5426549" y="0"/>
                  </a:lnTo>
                  <a:lnTo>
                    <a:pt x="5426549"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7" name="Freeform 17"/>
            <p:cNvSpPr/>
            <p:nvPr/>
          </p:nvSpPr>
          <p:spPr>
            <a:xfrm>
              <a:off x="22565430" y="11406570"/>
              <a:ext cx="5426548" cy="5486400"/>
            </a:xfrm>
            <a:custGeom>
              <a:avLst/>
              <a:gdLst/>
              <a:ahLst/>
              <a:cxnLst/>
              <a:rect l="l" t="t" r="r" b="b"/>
              <a:pathLst>
                <a:path w="5426548" h="5486400">
                  <a:moveTo>
                    <a:pt x="0" y="0"/>
                  </a:moveTo>
                  <a:lnTo>
                    <a:pt x="5426548" y="0"/>
                  </a:lnTo>
                  <a:lnTo>
                    <a:pt x="5426548"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sp>
        <p:nvSpPr>
          <p:cNvPr id="18" name="Freeform 18"/>
          <p:cNvSpPr/>
          <p:nvPr/>
        </p:nvSpPr>
        <p:spPr>
          <a:xfrm>
            <a:off x="1028700" y="1428763"/>
            <a:ext cx="13855545" cy="3290692"/>
          </a:xfrm>
          <a:custGeom>
            <a:avLst/>
            <a:gdLst/>
            <a:ahLst/>
            <a:cxnLst/>
            <a:rect l="l" t="t" r="r" b="b"/>
            <a:pathLst>
              <a:path w="13855545" h="3290692">
                <a:moveTo>
                  <a:pt x="0" y="0"/>
                </a:moveTo>
                <a:lnTo>
                  <a:pt x="13855545" y="0"/>
                </a:lnTo>
                <a:lnTo>
                  <a:pt x="13855545" y="3290692"/>
                </a:lnTo>
                <a:lnTo>
                  <a:pt x="0" y="3290692"/>
                </a:lnTo>
                <a:lnTo>
                  <a:pt x="0" y="0"/>
                </a:lnTo>
                <a:close/>
              </a:path>
            </a:pathLst>
          </a:custGeom>
          <a:blipFill>
            <a:blip r:embed="rId3"/>
            <a:stretch>
              <a:fillRect/>
            </a:stretch>
          </a:blipFill>
        </p:spPr>
        <p:txBody>
          <a:bodyPr/>
          <a:lstStyle/>
          <a:p>
            <a:endParaRPr lang="en-US"/>
          </a:p>
        </p:txBody>
      </p:sp>
      <p:sp>
        <p:nvSpPr>
          <p:cNvPr id="19" name="Freeform 19"/>
          <p:cNvSpPr/>
          <p:nvPr/>
        </p:nvSpPr>
        <p:spPr>
          <a:xfrm>
            <a:off x="1028700" y="3841084"/>
            <a:ext cx="13363528" cy="2104756"/>
          </a:xfrm>
          <a:custGeom>
            <a:avLst/>
            <a:gdLst/>
            <a:ahLst/>
            <a:cxnLst/>
            <a:rect l="l" t="t" r="r" b="b"/>
            <a:pathLst>
              <a:path w="13363528" h="2104756">
                <a:moveTo>
                  <a:pt x="0" y="0"/>
                </a:moveTo>
                <a:lnTo>
                  <a:pt x="13363528" y="0"/>
                </a:lnTo>
                <a:lnTo>
                  <a:pt x="13363528" y="2104755"/>
                </a:lnTo>
                <a:lnTo>
                  <a:pt x="0" y="2104755"/>
                </a:lnTo>
                <a:lnTo>
                  <a:pt x="0" y="0"/>
                </a:lnTo>
                <a:close/>
              </a:path>
            </a:pathLst>
          </a:custGeom>
          <a:blipFill>
            <a:blip r:embed="rId4"/>
            <a:stretch>
              <a:fillRect/>
            </a:stretch>
          </a:blipFill>
        </p:spPr>
        <p:txBody>
          <a:bodyPr/>
          <a:lstStyle/>
          <a:p>
            <a:endParaRPr lang="en-US"/>
          </a:p>
        </p:txBody>
      </p:sp>
      <p:sp>
        <p:nvSpPr>
          <p:cNvPr id="20" name="AutoShape 20"/>
          <p:cNvSpPr/>
          <p:nvPr/>
        </p:nvSpPr>
        <p:spPr>
          <a:xfrm>
            <a:off x="1630182" y="5477909"/>
            <a:ext cx="6492240" cy="0"/>
          </a:xfrm>
          <a:prstGeom prst="line">
            <a:avLst/>
          </a:prstGeom>
          <a:ln w="38100" cap="flat">
            <a:solidFill>
              <a:srgbClr val="FFFFFF"/>
            </a:solidFill>
            <a:prstDash val="solid"/>
            <a:headEnd type="oval" w="lg" len="lg"/>
            <a:tailEnd type="oval" w="lg" len="lg"/>
          </a:ln>
        </p:spPr>
        <p:txBody>
          <a:bodyPr/>
          <a:lstStyle/>
          <a:p>
            <a:endParaRPr lang="en-US"/>
          </a:p>
        </p:txBody>
      </p:sp>
      <p:sp>
        <p:nvSpPr>
          <p:cNvPr id="21" name="Freeform 21"/>
          <p:cNvSpPr/>
          <p:nvPr/>
        </p:nvSpPr>
        <p:spPr>
          <a:xfrm>
            <a:off x="10599897" y="8662829"/>
            <a:ext cx="8267666" cy="1407608"/>
          </a:xfrm>
          <a:custGeom>
            <a:avLst/>
            <a:gdLst/>
            <a:ahLst/>
            <a:cxnLst/>
            <a:rect l="l" t="t" r="r" b="b"/>
            <a:pathLst>
              <a:path w="8267666" h="1407608">
                <a:moveTo>
                  <a:pt x="0" y="0"/>
                </a:moveTo>
                <a:lnTo>
                  <a:pt x="8267666" y="0"/>
                </a:lnTo>
                <a:lnTo>
                  <a:pt x="8267666" y="1407607"/>
                </a:lnTo>
                <a:lnTo>
                  <a:pt x="0" y="1407607"/>
                </a:lnTo>
                <a:lnTo>
                  <a:pt x="0" y="0"/>
                </a:lnTo>
                <a:close/>
              </a:path>
            </a:pathLst>
          </a:custGeom>
          <a:blipFill>
            <a:blip r:embed="rId5"/>
            <a:stretch>
              <a:fillRect t="-50485" b="-45544"/>
            </a:stretch>
          </a:blipFill>
        </p:spPr>
        <p:txBody>
          <a:bodyPr/>
          <a:lstStyle/>
          <a:p>
            <a:endParaRPr lang="en-US"/>
          </a:p>
        </p:txBody>
      </p:sp>
      <p:pic>
        <p:nvPicPr>
          <p:cNvPr id="22" name="Picture 21">
            <a:extLst>
              <a:ext uri="{FF2B5EF4-FFF2-40B4-BE49-F238E27FC236}">
                <a16:creationId xmlns:a16="http://schemas.microsoft.com/office/drawing/2014/main" id="{3F45BB72-3115-0DC9-EEA0-D6B0C7520F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3892" y="6220544"/>
            <a:ext cx="2442285" cy="2442285"/>
          </a:xfrm>
          <a:prstGeom prst="rect">
            <a:avLst/>
          </a:prstGeom>
        </p:spPr>
      </p:pic>
      <p:sp>
        <p:nvSpPr>
          <p:cNvPr id="23" name="TextBox 22">
            <a:extLst>
              <a:ext uri="{FF2B5EF4-FFF2-40B4-BE49-F238E27FC236}">
                <a16:creationId xmlns:a16="http://schemas.microsoft.com/office/drawing/2014/main" id="{C9D47006-212B-1954-7108-9F788A8CCE20}"/>
              </a:ext>
            </a:extLst>
          </p:cNvPr>
          <p:cNvSpPr txBox="1"/>
          <p:nvPr/>
        </p:nvSpPr>
        <p:spPr>
          <a:xfrm>
            <a:off x="1332249" y="6307317"/>
            <a:ext cx="5167148" cy="1446550"/>
          </a:xfrm>
          <a:prstGeom prst="rect">
            <a:avLst/>
          </a:prstGeom>
          <a:noFill/>
        </p:spPr>
        <p:txBody>
          <a:bodyPr wrap="square" rtlCol="0">
            <a:spAutoFit/>
          </a:bodyPr>
          <a:lstStyle/>
          <a:p>
            <a:pPr algn="ctr"/>
            <a:r>
              <a:rPr lang="en-US" sz="4400" dirty="0">
                <a:solidFill>
                  <a:schemeClr val="bg1"/>
                </a:solidFill>
              </a:rPr>
              <a:t>Click on QR code to confirm attendance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09463" y="3911196"/>
            <a:ext cx="4841458" cy="6153086"/>
          </a:xfrm>
          <a:custGeom>
            <a:avLst/>
            <a:gdLst/>
            <a:ahLst/>
            <a:cxnLst/>
            <a:rect l="l" t="t" r="r" b="b"/>
            <a:pathLst>
              <a:path w="4841458" h="7878113">
                <a:moveTo>
                  <a:pt x="0" y="0"/>
                </a:moveTo>
                <a:lnTo>
                  <a:pt x="4841458" y="0"/>
                </a:lnTo>
                <a:lnTo>
                  <a:pt x="4841458" y="7878113"/>
                </a:lnTo>
                <a:lnTo>
                  <a:pt x="0" y="7878113"/>
                </a:lnTo>
                <a:lnTo>
                  <a:pt x="0" y="0"/>
                </a:lnTo>
                <a:close/>
              </a:path>
            </a:pathLst>
          </a:custGeom>
          <a:blipFill>
            <a:blip>
              <a:extLst>
                <a:ext uri="{96DAC541-7B7A-43D3-8B79-37D633B846F1}">
                  <asvg:svgBlip xmlns:asvg="http://schemas.microsoft.com/office/drawing/2016/SVG/main" r:embed="rId2"/>
                </a:ext>
              </a:extLst>
            </a:blip>
            <a:stretch>
              <a:fillRect t="1" b="-28036"/>
            </a:stretch>
          </a:blipFill>
        </p:spPr>
        <p:txBody>
          <a:bodyPr/>
          <a:lstStyle/>
          <a:p>
            <a:endParaRPr lang="en-US"/>
          </a:p>
        </p:txBody>
      </p:sp>
      <p:sp>
        <p:nvSpPr>
          <p:cNvPr id="3" name="Freeform 3"/>
          <p:cNvSpPr/>
          <p:nvPr/>
        </p:nvSpPr>
        <p:spPr>
          <a:xfrm>
            <a:off x="0" y="5395307"/>
            <a:ext cx="3551361" cy="4891694"/>
          </a:xfrm>
          <a:custGeom>
            <a:avLst/>
            <a:gdLst/>
            <a:ahLst/>
            <a:cxnLst/>
            <a:rect l="l" t="t" r="r" b="b"/>
            <a:pathLst>
              <a:path w="4689845" h="5849013">
                <a:moveTo>
                  <a:pt x="0" y="0"/>
                </a:moveTo>
                <a:lnTo>
                  <a:pt x="4689845" y="0"/>
                </a:lnTo>
                <a:lnTo>
                  <a:pt x="4689845" y="5849013"/>
                </a:lnTo>
                <a:lnTo>
                  <a:pt x="0" y="5849013"/>
                </a:lnTo>
                <a:lnTo>
                  <a:pt x="0" y="0"/>
                </a:lnTo>
                <a:close/>
              </a:path>
            </a:pathLst>
          </a:custGeom>
          <a:blipFill>
            <a:blip>
              <a:extLst>
                <a:ext uri="{96DAC541-7B7A-43D3-8B79-37D633B846F1}">
                  <asvg:svgBlip xmlns:asvg="http://schemas.microsoft.com/office/drawing/2016/SVG/main" r:embed="rId3"/>
                </a:ext>
              </a:extLst>
            </a:blip>
            <a:stretch>
              <a:fillRect l="-32058" b="-19570"/>
            </a:stretch>
          </a:blipFill>
        </p:spPr>
        <p:txBody>
          <a:bodyPr/>
          <a:lstStyle/>
          <a:p>
            <a:endParaRPr lang="en-US"/>
          </a:p>
        </p:txBody>
      </p:sp>
      <p:sp>
        <p:nvSpPr>
          <p:cNvPr id="4" name="Freeform 4"/>
          <p:cNvSpPr/>
          <p:nvPr/>
        </p:nvSpPr>
        <p:spPr>
          <a:xfrm>
            <a:off x="0" y="2332437"/>
            <a:ext cx="2500096" cy="2550624"/>
          </a:xfrm>
          <a:custGeom>
            <a:avLst/>
            <a:gdLst/>
            <a:ahLst/>
            <a:cxnLst/>
            <a:rect l="l" t="t" r="r" b="b"/>
            <a:pathLst>
              <a:path w="3771085" h="2550624">
                <a:moveTo>
                  <a:pt x="0" y="0"/>
                </a:moveTo>
                <a:lnTo>
                  <a:pt x="3771084" y="0"/>
                </a:lnTo>
                <a:lnTo>
                  <a:pt x="3771084" y="2550625"/>
                </a:lnTo>
                <a:lnTo>
                  <a:pt x="0" y="2550625"/>
                </a:lnTo>
                <a:lnTo>
                  <a:pt x="0" y="0"/>
                </a:lnTo>
                <a:close/>
              </a:path>
            </a:pathLst>
          </a:custGeom>
          <a:blipFill>
            <a:blip>
              <a:extLst>
                <a:ext uri="{96DAC541-7B7A-43D3-8B79-37D633B846F1}">
                  <asvg:svgBlip xmlns:asvg="http://schemas.microsoft.com/office/drawing/2016/SVG/main" r:embed="rId4"/>
                </a:ext>
              </a:extLst>
            </a:blip>
            <a:stretch>
              <a:fillRect l="-50838"/>
            </a:stretch>
          </a:blipFill>
        </p:spPr>
        <p:txBody>
          <a:bodyPr/>
          <a:lstStyle/>
          <a:p>
            <a:endParaRPr lang="en-US"/>
          </a:p>
        </p:txBody>
      </p:sp>
      <p:sp>
        <p:nvSpPr>
          <p:cNvPr id="5" name="Freeform 5"/>
          <p:cNvSpPr/>
          <p:nvPr/>
        </p:nvSpPr>
        <p:spPr>
          <a:xfrm>
            <a:off x="16162213" y="800603"/>
            <a:ext cx="2125784" cy="3110592"/>
          </a:xfrm>
          <a:custGeom>
            <a:avLst/>
            <a:gdLst/>
            <a:ahLst/>
            <a:cxnLst/>
            <a:rect l="l" t="t" r="r" b="b"/>
            <a:pathLst>
              <a:path w="3505791" h="3110592">
                <a:moveTo>
                  <a:pt x="0" y="0"/>
                </a:moveTo>
                <a:lnTo>
                  <a:pt x="3505791" y="0"/>
                </a:lnTo>
                <a:lnTo>
                  <a:pt x="3505791" y="3110592"/>
                </a:lnTo>
                <a:lnTo>
                  <a:pt x="0" y="3110592"/>
                </a:lnTo>
                <a:lnTo>
                  <a:pt x="0" y="0"/>
                </a:lnTo>
                <a:close/>
              </a:path>
            </a:pathLst>
          </a:custGeom>
          <a:blipFill>
            <a:blip>
              <a:extLst>
                <a:ext uri="{96DAC541-7B7A-43D3-8B79-37D633B846F1}">
                  <asvg:svgBlip xmlns:asvg="http://schemas.microsoft.com/office/drawing/2016/SVG/main" r:embed="rId5"/>
                </a:ext>
              </a:extLst>
            </a:blip>
            <a:stretch>
              <a:fillRect r="-64918"/>
            </a:stretch>
          </a:blipFill>
        </p:spPr>
        <p:txBody>
          <a:bodyPr/>
          <a:lstStyle/>
          <a:p>
            <a:endParaRPr lang="en-US"/>
          </a:p>
        </p:txBody>
      </p:sp>
      <p:sp>
        <p:nvSpPr>
          <p:cNvPr id="6" name="Freeform 6"/>
          <p:cNvSpPr/>
          <p:nvPr/>
        </p:nvSpPr>
        <p:spPr>
          <a:xfrm>
            <a:off x="1606769" y="-745966"/>
            <a:ext cx="3889184" cy="2531505"/>
          </a:xfrm>
          <a:custGeom>
            <a:avLst/>
            <a:gdLst/>
            <a:ahLst/>
            <a:cxnLst/>
            <a:rect l="l" t="t" r="r" b="b"/>
            <a:pathLst>
              <a:path w="3889184" h="2531505">
                <a:moveTo>
                  <a:pt x="0" y="0"/>
                </a:moveTo>
                <a:lnTo>
                  <a:pt x="3889184" y="0"/>
                </a:lnTo>
                <a:lnTo>
                  <a:pt x="3889184" y="2531505"/>
                </a:lnTo>
                <a:lnTo>
                  <a:pt x="0" y="253150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5400000">
            <a:off x="13592092" y="-1889067"/>
            <a:ext cx="1720735" cy="4114800"/>
          </a:xfrm>
          <a:custGeom>
            <a:avLst/>
            <a:gdLst/>
            <a:ahLst/>
            <a:cxnLst/>
            <a:rect l="l" t="t" r="r" b="b"/>
            <a:pathLst>
              <a:path w="1720735" h="4114800">
                <a:moveTo>
                  <a:pt x="0" y="0"/>
                </a:moveTo>
                <a:lnTo>
                  <a:pt x="1720734" y="0"/>
                </a:lnTo>
                <a:lnTo>
                  <a:pt x="1720734" y="4114800"/>
                </a:lnTo>
                <a:lnTo>
                  <a:pt x="0" y="41148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0" y="9415885"/>
            <a:ext cx="18288000" cy="871115"/>
            <a:chOff x="0" y="0"/>
            <a:chExt cx="24384000" cy="1161487"/>
          </a:xfrm>
        </p:grpSpPr>
        <p:grpSp>
          <p:nvGrpSpPr>
            <p:cNvPr id="10" name="Group 10"/>
            <p:cNvGrpSpPr/>
            <p:nvPr/>
          </p:nvGrpSpPr>
          <p:grpSpPr>
            <a:xfrm>
              <a:off x="0" y="0"/>
              <a:ext cx="24384000" cy="1161487"/>
              <a:chOff x="0" y="0"/>
              <a:chExt cx="4816593" cy="229429"/>
            </a:xfrm>
          </p:grpSpPr>
          <p:sp>
            <p:nvSpPr>
              <p:cNvPr id="11" name="Freeform 11"/>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2" name="TextBox 12"/>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8"/>
              <a:stretch>
                <a:fillRect/>
              </a:stretch>
            </a:blipFill>
          </p:spPr>
          <p:txBody>
            <a:bodyPr/>
            <a:lstStyle/>
            <a:p>
              <a:endParaRPr lang="en-US"/>
            </a:p>
          </p:txBody>
        </p:sp>
      </p:grpSp>
      <p:sp>
        <p:nvSpPr>
          <p:cNvPr id="14" name="TextBox 14"/>
          <p:cNvSpPr txBox="1"/>
          <p:nvPr/>
        </p:nvSpPr>
        <p:spPr>
          <a:xfrm>
            <a:off x="3657600" y="2393034"/>
            <a:ext cx="11200195" cy="4980053"/>
          </a:xfrm>
          <a:prstGeom prst="rect">
            <a:avLst/>
          </a:prstGeom>
        </p:spPr>
        <p:txBody>
          <a:bodyPr lIns="0" tIns="0" rIns="0" bIns="0" rtlCol="0" anchor="t">
            <a:spAutoFit/>
          </a:bodyPr>
          <a:lstStyle/>
          <a:p>
            <a:pPr algn="ctr">
              <a:lnSpc>
                <a:spcPts val="13208"/>
              </a:lnSpc>
              <a:spcBef>
                <a:spcPct val="0"/>
              </a:spcBef>
            </a:pPr>
            <a:r>
              <a:rPr lang="en-US" sz="9434" b="1" dirty="0">
                <a:solidFill>
                  <a:srgbClr val="3B5F3E"/>
                </a:solidFill>
                <a:latin typeface="Glacial Indifference Bold"/>
                <a:ea typeface="Glacial Indifference Bold"/>
                <a:cs typeface="Glacial Indifference Bold"/>
                <a:sym typeface="Glacial Indifference Bold"/>
              </a:rPr>
              <a:t>What are you most excited about at USF?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74" y="0"/>
            <a:ext cx="877663" cy="10287000"/>
            <a:chOff x="0" y="0"/>
            <a:chExt cx="2202311" cy="2963234"/>
          </a:xfrm>
        </p:grpSpPr>
        <p:sp>
          <p:nvSpPr>
            <p:cNvPr id="3" name="Freeform 3"/>
            <p:cNvSpPr/>
            <p:nvPr/>
          </p:nvSpPr>
          <p:spPr>
            <a:xfrm>
              <a:off x="0" y="0"/>
              <a:ext cx="2202311" cy="2963234"/>
            </a:xfrm>
            <a:custGeom>
              <a:avLst/>
              <a:gdLst/>
              <a:ahLst/>
              <a:cxnLst/>
              <a:rect l="l" t="t" r="r" b="b"/>
              <a:pathLst>
                <a:path w="2202311" h="2963234">
                  <a:moveTo>
                    <a:pt x="0" y="0"/>
                  </a:moveTo>
                  <a:lnTo>
                    <a:pt x="2202311" y="0"/>
                  </a:lnTo>
                  <a:lnTo>
                    <a:pt x="2202311" y="2963234"/>
                  </a:lnTo>
                  <a:lnTo>
                    <a:pt x="0" y="2963234"/>
                  </a:lnTo>
                  <a:close/>
                </a:path>
              </a:pathLst>
            </a:custGeom>
            <a:solidFill>
              <a:srgbClr val="5C7D52"/>
            </a:solidFill>
          </p:spPr>
          <p:txBody>
            <a:bodyPr/>
            <a:lstStyle/>
            <a:p>
              <a:endParaRPr lang="en-US"/>
            </a:p>
          </p:txBody>
        </p:sp>
        <p:sp>
          <p:nvSpPr>
            <p:cNvPr id="4" name="TextBox 4"/>
            <p:cNvSpPr txBox="1"/>
            <p:nvPr/>
          </p:nvSpPr>
          <p:spPr>
            <a:xfrm>
              <a:off x="0" y="-38100"/>
              <a:ext cx="2202311" cy="300133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588173" y="6648593"/>
            <a:ext cx="2933523" cy="3214019"/>
          </a:xfrm>
          <a:custGeom>
            <a:avLst/>
            <a:gdLst/>
            <a:ahLst/>
            <a:cxnLst/>
            <a:rect l="l" t="t" r="r" b="b"/>
            <a:pathLst>
              <a:path w="2933523" h="3214019">
                <a:moveTo>
                  <a:pt x="0" y="0"/>
                </a:moveTo>
                <a:lnTo>
                  <a:pt x="2933523" y="0"/>
                </a:lnTo>
                <a:lnTo>
                  <a:pt x="2933523" y="3214019"/>
                </a:lnTo>
                <a:lnTo>
                  <a:pt x="0" y="321401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069244" y="2381689"/>
            <a:ext cx="4639084" cy="3213620"/>
          </a:xfrm>
          <a:custGeom>
            <a:avLst/>
            <a:gdLst/>
            <a:ahLst/>
            <a:cxnLst/>
            <a:rect l="l" t="t" r="r" b="b"/>
            <a:pathLst>
              <a:path w="4639084" h="3213620">
                <a:moveTo>
                  <a:pt x="0" y="0"/>
                </a:moveTo>
                <a:lnTo>
                  <a:pt x="4639084" y="0"/>
                </a:lnTo>
                <a:lnTo>
                  <a:pt x="4639084" y="3213620"/>
                </a:lnTo>
                <a:lnTo>
                  <a:pt x="0" y="321362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652372" y="7270674"/>
            <a:ext cx="2935801" cy="3356946"/>
          </a:xfrm>
          <a:custGeom>
            <a:avLst/>
            <a:gdLst/>
            <a:ahLst/>
            <a:cxnLst/>
            <a:rect l="l" t="t" r="r" b="b"/>
            <a:pathLst>
              <a:path w="2935801" h="3356946">
                <a:moveTo>
                  <a:pt x="0" y="0"/>
                </a:moveTo>
                <a:lnTo>
                  <a:pt x="2935801" y="0"/>
                </a:lnTo>
                <a:lnTo>
                  <a:pt x="2935801" y="3356945"/>
                </a:lnTo>
                <a:lnTo>
                  <a:pt x="0" y="33569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3752108">
            <a:off x="13352622" y="-1341803"/>
            <a:ext cx="3752962" cy="5403479"/>
          </a:xfrm>
          <a:custGeom>
            <a:avLst/>
            <a:gdLst/>
            <a:ahLst/>
            <a:cxnLst/>
            <a:rect l="l" t="t" r="r" b="b"/>
            <a:pathLst>
              <a:path w="3752962" h="5403479">
                <a:moveTo>
                  <a:pt x="0" y="0"/>
                </a:moveTo>
                <a:lnTo>
                  <a:pt x="3752962" y="0"/>
                </a:lnTo>
                <a:lnTo>
                  <a:pt x="3752962" y="5403479"/>
                </a:lnTo>
                <a:lnTo>
                  <a:pt x="0" y="540347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17708328" y="4922601"/>
            <a:ext cx="1268514" cy="1056326"/>
          </a:xfrm>
          <a:custGeom>
            <a:avLst/>
            <a:gdLst/>
            <a:ahLst/>
            <a:cxnLst/>
            <a:rect l="l" t="t" r="r" b="b"/>
            <a:pathLst>
              <a:path w="1268514" h="1056326">
                <a:moveTo>
                  <a:pt x="1268514" y="0"/>
                </a:moveTo>
                <a:lnTo>
                  <a:pt x="0" y="0"/>
                </a:lnTo>
                <a:lnTo>
                  <a:pt x="0" y="1056327"/>
                </a:lnTo>
                <a:lnTo>
                  <a:pt x="1268514" y="1056327"/>
                </a:lnTo>
                <a:lnTo>
                  <a:pt x="1268514"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20282" y="5814456"/>
            <a:ext cx="1605816" cy="1337207"/>
          </a:xfrm>
          <a:custGeom>
            <a:avLst/>
            <a:gdLst/>
            <a:ahLst/>
            <a:cxnLst/>
            <a:rect l="l" t="t" r="r" b="b"/>
            <a:pathLst>
              <a:path w="1605816" h="1337207">
                <a:moveTo>
                  <a:pt x="0" y="0"/>
                </a:moveTo>
                <a:lnTo>
                  <a:pt x="1605816" y="0"/>
                </a:lnTo>
                <a:lnTo>
                  <a:pt x="1605816" y="1337207"/>
                </a:lnTo>
                <a:lnTo>
                  <a:pt x="0" y="133720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54585" y="9415885"/>
            <a:ext cx="18288000" cy="871115"/>
            <a:chOff x="0" y="0"/>
            <a:chExt cx="24384000" cy="1161487"/>
          </a:xfrm>
        </p:grpSpPr>
        <p:grpSp>
          <p:nvGrpSpPr>
            <p:cNvPr id="13" name="Group 13"/>
            <p:cNvGrpSpPr/>
            <p:nvPr/>
          </p:nvGrpSpPr>
          <p:grpSpPr>
            <a:xfrm>
              <a:off x="0" y="0"/>
              <a:ext cx="24384000" cy="1161487"/>
              <a:chOff x="0" y="0"/>
              <a:chExt cx="4816593" cy="229429"/>
            </a:xfrm>
          </p:grpSpPr>
          <p:sp>
            <p:nvSpPr>
              <p:cNvPr id="14" name="Freeform 14"/>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5" name="TextBox 15"/>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8"/>
              <a:stretch>
                <a:fillRect/>
              </a:stretch>
            </a:blipFill>
          </p:spPr>
          <p:txBody>
            <a:bodyPr/>
            <a:lstStyle/>
            <a:p>
              <a:endParaRPr lang="en-US"/>
            </a:p>
          </p:txBody>
        </p:sp>
      </p:grpSp>
      <p:sp>
        <p:nvSpPr>
          <p:cNvPr id="17" name="AutoShape 17"/>
          <p:cNvSpPr/>
          <p:nvPr/>
        </p:nvSpPr>
        <p:spPr>
          <a:xfrm>
            <a:off x="1524643" y="1485900"/>
            <a:ext cx="3586519" cy="0"/>
          </a:xfrm>
          <a:prstGeom prst="line">
            <a:avLst/>
          </a:prstGeom>
          <a:ln w="47625" cap="flat">
            <a:solidFill>
              <a:srgbClr val="AEBE63"/>
            </a:solidFill>
            <a:prstDash val="solid"/>
            <a:headEnd type="oval" w="lg" len="lg"/>
            <a:tailEnd type="oval" w="lg" len="lg"/>
          </a:ln>
        </p:spPr>
        <p:txBody>
          <a:bodyPr/>
          <a:lstStyle/>
          <a:p>
            <a:endParaRPr lang="en-US"/>
          </a:p>
        </p:txBody>
      </p:sp>
      <p:sp>
        <p:nvSpPr>
          <p:cNvPr id="18" name="TextBox 18"/>
          <p:cNvSpPr txBox="1"/>
          <p:nvPr/>
        </p:nvSpPr>
        <p:spPr>
          <a:xfrm>
            <a:off x="1324400" y="-21007"/>
            <a:ext cx="9197487" cy="1383136"/>
          </a:xfrm>
          <a:prstGeom prst="rect">
            <a:avLst/>
          </a:prstGeom>
        </p:spPr>
        <p:txBody>
          <a:bodyPr lIns="0" tIns="0" rIns="0" bIns="0" rtlCol="0" anchor="t">
            <a:spAutoFit/>
          </a:bodyPr>
          <a:lstStyle/>
          <a:p>
            <a:pPr algn="l">
              <a:lnSpc>
                <a:spcPts val="11389"/>
              </a:lnSpc>
              <a:spcBef>
                <a:spcPct val="0"/>
              </a:spcBef>
            </a:pPr>
            <a:r>
              <a:rPr lang="en-US" sz="8135" b="1" dirty="0">
                <a:solidFill>
                  <a:srgbClr val="3B5F3E"/>
                </a:solidFill>
                <a:latin typeface="Glacial Indifference Bold"/>
                <a:ea typeface="Glacial Indifference Bold"/>
                <a:cs typeface="Glacial Indifference Bold"/>
                <a:sym typeface="Glacial Indifference Bold"/>
              </a:rPr>
              <a:t>Pantry Essentials</a:t>
            </a:r>
          </a:p>
        </p:txBody>
      </p:sp>
      <p:sp>
        <p:nvSpPr>
          <p:cNvPr id="19" name="TextBox 19"/>
          <p:cNvSpPr txBox="1"/>
          <p:nvPr/>
        </p:nvSpPr>
        <p:spPr>
          <a:xfrm>
            <a:off x="1068087" y="1678350"/>
            <a:ext cx="6780513" cy="599441"/>
          </a:xfrm>
          <a:prstGeom prst="rect">
            <a:avLst/>
          </a:prstGeom>
        </p:spPr>
        <p:txBody>
          <a:bodyPr lIns="0" tIns="0" rIns="0" bIns="0" rtlCol="0" anchor="t">
            <a:spAutoFit/>
          </a:bodyPr>
          <a:lstStyle/>
          <a:p>
            <a:pPr algn="ctr">
              <a:lnSpc>
                <a:spcPts val="4897"/>
              </a:lnSpc>
              <a:spcBef>
                <a:spcPct val="0"/>
              </a:spcBef>
            </a:pPr>
            <a:r>
              <a:rPr lang="en-US" sz="3497" dirty="0">
                <a:solidFill>
                  <a:srgbClr val="016847"/>
                </a:solidFill>
                <a:latin typeface="Dreaming Outloud Sans"/>
                <a:ea typeface="Dreaming Outloud Sans"/>
                <a:cs typeface="Dreaming Outloud Sans"/>
                <a:sym typeface="Dreaming Outloud Sans"/>
              </a:rPr>
              <a:t>Resources Every Bull Should Know</a:t>
            </a:r>
          </a:p>
        </p:txBody>
      </p:sp>
      <p:sp>
        <p:nvSpPr>
          <p:cNvPr id="20" name="TextBox 20"/>
          <p:cNvSpPr txBox="1"/>
          <p:nvPr/>
        </p:nvSpPr>
        <p:spPr>
          <a:xfrm>
            <a:off x="1295400" y="2429284"/>
            <a:ext cx="10667115" cy="1354849"/>
          </a:xfrm>
          <a:prstGeom prst="rect">
            <a:avLst/>
          </a:prstGeom>
        </p:spPr>
        <p:txBody>
          <a:bodyPr lIns="0" tIns="0" rIns="0" bIns="0" rtlCol="0" anchor="t">
            <a:spAutoFit/>
          </a:bodyPr>
          <a:lstStyle/>
          <a:p>
            <a:pPr algn="l">
              <a:lnSpc>
                <a:spcPts val="5776"/>
              </a:lnSpc>
            </a:pPr>
            <a:r>
              <a:rPr lang="en-US" sz="4126" dirty="0">
                <a:solidFill>
                  <a:srgbClr val="3B5F3E"/>
                </a:solidFill>
                <a:latin typeface="Glacial Indifference"/>
                <a:ea typeface="Glacial Indifference"/>
                <a:cs typeface="Glacial Indifference"/>
                <a:sym typeface="Glacial Indifference"/>
              </a:rPr>
              <a:t>Counseling Center</a:t>
            </a:r>
          </a:p>
          <a:p>
            <a:pPr algn="l">
              <a:lnSpc>
                <a:spcPts val="2499"/>
              </a:lnSpc>
              <a:spcBef>
                <a:spcPct val="0"/>
              </a:spcBef>
            </a:pPr>
            <a:r>
              <a:rPr lang="en-US" sz="1785" dirty="0">
                <a:solidFill>
                  <a:srgbClr val="3B5F3E"/>
                </a:solidFill>
                <a:latin typeface="Glacial Indifference"/>
                <a:ea typeface="Glacial Indifference"/>
                <a:cs typeface="Glacial Indifference"/>
                <a:sym typeface="Glacial Indifference"/>
              </a:rPr>
              <a:t>Provides confidential mental health support, counseling services, and wellness resources to help students thrive both personally and academically.</a:t>
            </a:r>
          </a:p>
        </p:txBody>
      </p:sp>
      <p:sp>
        <p:nvSpPr>
          <p:cNvPr id="21" name="TextBox 21"/>
          <p:cNvSpPr txBox="1"/>
          <p:nvPr/>
        </p:nvSpPr>
        <p:spPr>
          <a:xfrm>
            <a:off x="1277764" y="3902774"/>
            <a:ext cx="7942436" cy="1406471"/>
          </a:xfrm>
          <a:prstGeom prst="rect">
            <a:avLst/>
          </a:prstGeom>
        </p:spPr>
        <p:txBody>
          <a:bodyPr lIns="0" tIns="0" rIns="0" bIns="0" rtlCol="0" anchor="t">
            <a:spAutoFit/>
          </a:bodyPr>
          <a:lstStyle/>
          <a:p>
            <a:pPr algn="l">
              <a:lnSpc>
                <a:spcPts val="5966"/>
              </a:lnSpc>
            </a:pPr>
            <a:r>
              <a:rPr lang="en-US" sz="4261" dirty="0">
                <a:solidFill>
                  <a:srgbClr val="3B5F3E"/>
                </a:solidFill>
                <a:latin typeface="Glacial Indifference"/>
                <a:ea typeface="Glacial Indifference"/>
                <a:cs typeface="Glacial Indifference"/>
                <a:sym typeface="Glacial Indifference"/>
              </a:rPr>
              <a:t>Academic Success Center</a:t>
            </a:r>
          </a:p>
          <a:p>
            <a:pPr algn="l">
              <a:lnSpc>
                <a:spcPts val="2581"/>
              </a:lnSpc>
              <a:spcBef>
                <a:spcPct val="0"/>
              </a:spcBef>
            </a:pPr>
            <a:r>
              <a:rPr lang="en-US" sz="1844" dirty="0">
                <a:solidFill>
                  <a:srgbClr val="3B5F3E"/>
                </a:solidFill>
                <a:latin typeface="Glacial Indifference"/>
                <a:ea typeface="Glacial Indifference"/>
                <a:cs typeface="Glacial Indifference"/>
                <a:sym typeface="Glacial Indifference"/>
              </a:rPr>
              <a:t>Offers free tutoring, study support, academic coaching, and workshops designed to help students succeed in their courses.</a:t>
            </a:r>
          </a:p>
        </p:txBody>
      </p:sp>
      <p:sp>
        <p:nvSpPr>
          <p:cNvPr id="22" name="TextBox 22"/>
          <p:cNvSpPr txBox="1"/>
          <p:nvPr/>
        </p:nvSpPr>
        <p:spPr>
          <a:xfrm>
            <a:off x="1221062" y="5509584"/>
            <a:ext cx="8456338" cy="1491928"/>
          </a:xfrm>
          <a:prstGeom prst="rect">
            <a:avLst/>
          </a:prstGeom>
        </p:spPr>
        <p:txBody>
          <a:bodyPr lIns="0" tIns="0" rIns="0" bIns="0" rtlCol="0" anchor="t">
            <a:spAutoFit/>
          </a:bodyPr>
          <a:lstStyle/>
          <a:p>
            <a:pPr algn="l">
              <a:lnSpc>
                <a:spcPts val="6352"/>
              </a:lnSpc>
            </a:pPr>
            <a:r>
              <a:rPr lang="en-US" sz="4537" dirty="0">
                <a:solidFill>
                  <a:srgbClr val="3B5F3E"/>
                </a:solidFill>
                <a:latin typeface="Glacial Indifference"/>
                <a:ea typeface="Glacial Indifference"/>
                <a:cs typeface="Glacial Indifference"/>
                <a:sym typeface="Glacial Indifference"/>
              </a:rPr>
              <a:t>Student Health Services</a:t>
            </a:r>
          </a:p>
          <a:p>
            <a:pPr algn="l">
              <a:lnSpc>
                <a:spcPts val="2748"/>
              </a:lnSpc>
              <a:spcBef>
                <a:spcPct val="0"/>
              </a:spcBef>
            </a:pPr>
            <a:r>
              <a:rPr lang="en-US" sz="1963" dirty="0">
                <a:solidFill>
                  <a:srgbClr val="3B5F3E"/>
                </a:solidFill>
                <a:latin typeface="Glacial Indifference"/>
                <a:ea typeface="Glacial Indifference"/>
                <a:cs typeface="Glacial Indifference"/>
                <a:sym typeface="Glacial Indifference"/>
              </a:rPr>
              <a:t>Provides medical care, wellness services, immunizations, and health resources right on campus.</a:t>
            </a:r>
          </a:p>
        </p:txBody>
      </p:sp>
      <p:sp>
        <p:nvSpPr>
          <p:cNvPr id="23" name="TextBox 23"/>
          <p:cNvSpPr txBox="1"/>
          <p:nvPr/>
        </p:nvSpPr>
        <p:spPr>
          <a:xfrm>
            <a:off x="1178288" y="7192012"/>
            <a:ext cx="9489712" cy="1543538"/>
          </a:xfrm>
          <a:prstGeom prst="rect">
            <a:avLst/>
          </a:prstGeom>
        </p:spPr>
        <p:txBody>
          <a:bodyPr lIns="0" tIns="0" rIns="0" bIns="0" rtlCol="0" anchor="t">
            <a:spAutoFit/>
          </a:bodyPr>
          <a:lstStyle/>
          <a:p>
            <a:pPr algn="l">
              <a:lnSpc>
                <a:spcPts val="6542"/>
              </a:lnSpc>
            </a:pPr>
            <a:r>
              <a:rPr lang="en-US" sz="4673" dirty="0">
                <a:solidFill>
                  <a:srgbClr val="3B5F3E"/>
                </a:solidFill>
                <a:latin typeface="Glacial Indifference"/>
                <a:ea typeface="Glacial Indifference"/>
                <a:cs typeface="Glacial Indifference"/>
                <a:sym typeface="Glacial Indifference"/>
              </a:rPr>
              <a:t>Feed-A-Bull</a:t>
            </a:r>
          </a:p>
          <a:p>
            <a:pPr algn="l">
              <a:lnSpc>
                <a:spcPts val="2831"/>
              </a:lnSpc>
              <a:spcBef>
                <a:spcPct val="0"/>
              </a:spcBef>
            </a:pPr>
            <a:r>
              <a:rPr lang="en-US" sz="2022" dirty="0">
                <a:solidFill>
                  <a:srgbClr val="3B5F3E"/>
                </a:solidFill>
                <a:latin typeface="Glacial Indifference"/>
                <a:ea typeface="Glacial Indifference"/>
                <a:cs typeface="Glacial Indifference"/>
                <a:sym typeface="Glacial Indifference"/>
              </a:rPr>
              <a:t>Supports students experiencing food insecurity by providing access to free food and essential resources.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09"/>
            <a:ext cx="18288000" cy="1383136"/>
            <a:chOff x="0" y="0"/>
            <a:chExt cx="6002645" cy="1095644"/>
          </a:xfrm>
        </p:grpSpPr>
        <p:sp>
          <p:nvSpPr>
            <p:cNvPr id="3" name="Freeform 3"/>
            <p:cNvSpPr/>
            <p:nvPr/>
          </p:nvSpPr>
          <p:spPr>
            <a:xfrm>
              <a:off x="0" y="0"/>
              <a:ext cx="6002645" cy="1095644"/>
            </a:xfrm>
            <a:custGeom>
              <a:avLst/>
              <a:gdLst/>
              <a:ahLst/>
              <a:cxnLst/>
              <a:rect l="l" t="t" r="r" b="b"/>
              <a:pathLst>
                <a:path w="6002645" h="1095644">
                  <a:moveTo>
                    <a:pt x="0" y="0"/>
                  </a:moveTo>
                  <a:lnTo>
                    <a:pt x="6002645" y="0"/>
                  </a:lnTo>
                  <a:lnTo>
                    <a:pt x="6002645" y="1095644"/>
                  </a:lnTo>
                  <a:lnTo>
                    <a:pt x="0" y="1095644"/>
                  </a:lnTo>
                  <a:close/>
                </a:path>
              </a:pathLst>
            </a:custGeom>
            <a:solidFill>
              <a:srgbClr val="5C7D52"/>
            </a:solidFill>
          </p:spPr>
          <p:txBody>
            <a:bodyPr/>
            <a:lstStyle/>
            <a:p>
              <a:endParaRPr lang="en-US"/>
            </a:p>
          </p:txBody>
        </p:sp>
        <p:sp>
          <p:nvSpPr>
            <p:cNvPr id="4" name="TextBox 4"/>
            <p:cNvSpPr txBox="1"/>
            <p:nvPr/>
          </p:nvSpPr>
          <p:spPr>
            <a:xfrm>
              <a:off x="0" y="-38100"/>
              <a:ext cx="6002645" cy="113374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069675" y="-1401399"/>
            <a:ext cx="4514967" cy="3135850"/>
          </a:xfrm>
          <a:custGeom>
            <a:avLst/>
            <a:gdLst/>
            <a:ahLst/>
            <a:cxnLst/>
            <a:rect l="l" t="t" r="r" b="b"/>
            <a:pathLst>
              <a:path w="4514967" h="3135850">
                <a:moveTo>
                  <a:pt x="0" y="0"/>
                </a:moveTo>
                <a:lnTo>
                  <a:pt x="4514966" y="0"/>
                </a:lnTo>
                <a:lnTo>
                  <a:pt x="4514966" y="3135849"/>
                </a:lnTo>
                <a:lnTo>
                  <a:pt x="0" y="31358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flipH="1">
            <a:off x="15033752" y="7100819"/>
            <a:ext cx="3254247" cy="3202480"/>
          </a:xfrm>
          <a:custGeom>
            <a:avLst/>
            <a:gdLst/>
            <a:ahLst/>
            <a:cxnLst/>
            <a:rect l="l" t="t" r="r" b="b"/>
            <a:pathLst>
              <a:path w="3933835" h="3933835">
                <a:moveTo>
                  <a:pt x="3933835" y="0"/>
                </a:moveTo>
                <a:lnTo>
                  <a:pt x="0" y="0"/>
                </a:lnTo>
                <a:lnTo>
                  <a:pt x="0" y="3933835"/>
                </a:lnTo>
                <a:lnTo>
                  <a:pt x="3933835" y="3933835"/>
                </a:lnTo>
                <a:lnTo>
                  <a:pt x="3933835" y="0"/>
                </a:lnTo>
                <a:close/>
              </a:path>
            </a:pathLst>
          </a:custGeom>
          <a:blipFill>
            <a:blip>
              <a:extLst>
                <a:ext uri="{96DAC541-7B7A-43D3-8B79-37D633B846F1}">
                  <asvg:svgBlip xmlns:asvg="http://schemas.microsoft.com/office/drawing/2016/SVG/main" r:embed="rId3"/>
                </a:ext>
              </a:extLst>
            </a:blip>
            <a:stretch>
              <a:fillRect l="-20883" b="-22836"/>
            </a:stretch>
          </a:blipFill>
        </p:spPr>
        <p:txBody>
          <a:bodyPr/>
          <a:lstStyle/>
          <a:p>
            <a:endParaRPr lang="en-US"/>
          </a:p>
        </p:txBody>
      </p:sp>
      <p:sp>
        <p:nvSpPr>
          <p:cNvPr id="7" name="Freeform 7"/>
          <p:cNvSpPr/>
          <p:nvPr/>
        </p:nvSpPr>
        <p:spPr>
          <a:xfrm rot="2407127">
            <a:off x="-158662" y="-850679"/>
            <a:ext cx="3583428" cy="5132514"/>
          </a:xfrm>
          <a:custGeom>
            <a:avLst/>
            <a:gdLst/>
            <a:ahLst/>
            <a:cxnLst/>
            <a:rect l="l" t="t" r="r" b="b"/>
            <a:pathLst>
              <a:path w="3583428" h="5132514">
                <a:moveTo>
                  <a:pt x="0" y="0"/>
                </a:moveTo>
                <a:lnTo>
                  <a:pt x="3583428" y="0"/>
                </a:lnTo>
                <a:lnTo>
                  <a:pt x="3583428" y="5132514"/>
                </a:lnTo>
                <a:lnTo>
                  <a:pt x="0" y="51325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7392111">
            <a:off x="11681367" y="-1366977"/>
            <a:ext cx="3029989" cy="4114800"/>
          </a:xfrm>
          <a:custGeom>
            <a:avLst/>
            <a:gdLst/>
            <a:ahLst/>
            <a:cxnLst/>
            <a:rect l="l" t="t" r="r" b="b"/>
            <a:pathLst>
              <a:path w="3029989" h="4114800">
                <a:moveTo>
                  <a:pt x="0" y="0"/>
                </a:moveTo>
                <a:lnTo>
                  <a:pt x="3029989" y="0"/>
                </a:lnTo>
                <a:lnTo>
                  <a:pt x="3029989"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241499" y="252411"/>
            <a:ext cx="1518344" cy="1264366"/>
          </a:xfrm>
          <a:custGeom>
            <a:avLst/>
            <a:gdLst/>
            <a:ahLst/>
            <a:cxnLst/>
            <a:rect l="l" t="t" r="r" b="b"/>
            <a:pathLst>
              <a:path w="1518344" h="1264366">
                <a:moveTo>
                  <a:pt x="0" y="0"/>
                </a:moveTo>
                <a:lnTo>
                  <a:pt x="1518344" y="0"/>
                </a:lnTo>
                <a:lnTo>
                  <a:pt x="1518344" y="1264366"/>
                </a:lnTo>
                <a:lnTo>
                  <a:pt x="0" y="126436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0" y="8587076"/>
            <a:ext cx="1518344" cy="1264366"/>
          </a:xfrm>
          <a:custGeom>
            <a:avLst/>
            <a:gdLst/>
            <a:ahLst/>
            <a:cxnLst/>
            <a:rect l="l" t="t" r="r" b="b"/>
            <a:pathLst>
              <a:path w="1518344" h="1264366">
                <a:moveTo>
                  <a:pt x="0" y="0"/>
                </a:moveTo>
                <a:lnTo>
                  <a:pt x="1518344" y="0"/>
                </a:lnTo>
                <a:lnTo>
                  <a:pt x="1518344" y="1264366"/>
                </a:lnTo>
                <a:lnTo>
                  <a:pt x="0" y="126436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17000671" y="4332102"/>
            <a:ext cx="1201960" cy="1000905"/>
          </a:xfrm>
          <a:custGeom>
            <a:avLst/>
            <a:gdLst/>
            <a:ahLst/>
            <a:cxnLst/>
            <a:rect l="l" t="t" r="r" b="b"/>
            <a:pathLst>
              <a:path w="1201960" h="1000905">
                <a:moveTo>
                  <a:pt x="1201960" y="0"/>
                </a:moveTo>
                <a:lnTo>
                  <a:pt x="0" y="0"/>
                </a:lnTo>
                <a:lnTo>
                  <a:pt x="0" y="1000906"/>
                </a:lnTo>
                <a:lnTo>
                  <a:pt x="1201960" y="1000906"/>
                </a:lnTo>
                <a:lnTo>
                  <a:pt x="120196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0" y="9415885"/>
            <a:ext cx="18288000" cy="871115"/>
            <a:chOff x="0" y="0"/>
            <a:chExt cx="24384000" cy="1161487"/>
          </a:xfrm>
        </p:grpSpPr>
        <p:grpSp>
          <p:nvGrpSpPr>
            <p:cNvPr id="13" name="Group 13"/>
            <p:cNvGrpSpPr/>
            <p:nvPr/>
          </p:nvGrpSpPr>
          <p:grpSpPr>
            <a:xfrm>
              <a:off x="0" y="0"/>
              <a:ext cx="24384000" cy="1161487"/>
              <a:chOff x="0" y="0"/>
              <a:chExt cx="4816593" cy="229429"/>
            </a:xfrm>
          </p:grpSpPr>
          <p:sp>
            <p:nvSpPr>
              <p:cNvPr id="14" name="Freeform 14"/>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5" name="TextBox 15"/>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8"/>
              <a:stretch>
                <a:fillRect/>
              </a:stretch>
            </a:blipFill>
          </p:spPr>
          <p:txBody>
            <a:bodyPr/>
            <a:lstStyle/>
            <a:p>
              <a:endParaRPr lang="en-US"/>
            </a:p>
          </p:txBody>
        </p:sp>
      </p:grpSp>
      <p:sp>
        <p:nvSpPr>
          <p:cNvPr id="17" name="AutoShape 17"/>
          <p:cNvSpPr/>
          <p:nvPr/>
        </p:nvSpPr>
        <p:spPr>
          <a:xfrm>
            <a:off x="3740639" y="3718314"/>
            <a:ext cx="3586519" cy="0"/>
          </a:xfrm>
          <a:prstGeom prst="line">
            <a:avLst/>
          </a:prstGeom>
          <a:ln w="47625" cap="flat">
            <a:solidFill>
              <a:srgbClr val="AEBE63"/>
            </a:solidFill>
            <a:prstDash val="solid"/>
            <a:headEnd type="oval" w="lg" len="lg"/>
            <a:tailEnd type="oval" w="lg" len="lg"/>
          </a:ln>
        </p:spPr>
        <p:txBody>
          <a:bodyPr/>
          <a:lstStyle/>
          <a:p>
            <a:endParaRPr lang="en-US"/>
          </a:p>
        </p:txBody>
      </p:sp>
      <p:sp>
        <p:nvSpPr>
          <p:cNvPr id="18" name="TextBox 18"/>
          <p:cNvSpPr txBox="1"/>
          <p:nvPr/>
        </p:nvSpPr>
        <p:spPr>
          <a:xfrm>
            <a:off x="3551356" y="2122800"/>
            <a:ext cx="10595356" cy="1383136"/>
          </a:xfrm>
          <a:prstGeom prst="rect">
            <a:avLst/>
          </a:prstGeom>
        </p:spPr>
        <p:txBody>
          <a:bodyPr lIns="0" tIns="0" rIns="0" bIns="0" rtlCol="0" anchor="t">
            <a:spAutoFit/>
          </a:bodyPr>
          <a:lstStyle/>
          <a:p>
            <a:pPr algn="l">
              <a:lnSpc>
                <a:spcPts val="11389"/>
              </a:lnSpc>
              <a:spcBef>
                <a:spcPct val="0"/>
              </a:spcBef>
            </a:pPr>
            <a:r>
              <a:rPr lang="en-US" sz="8135" b="1">
                <a:solidFill>
                  <a:srgbClr val="3B5F3E"/>
                </a:solidFill>
                <a:latin typeface="Glacial Indifference Bold"/>
                <a:ea typeface="Glacial Indifference Bold"/>
                <a:cs typeface="Glacial Indifference Bold"/>
                <a:sym typeface="Glacial Indifference Bold"/>
              </a:rPr>
              <a:t>Find Your Community</a:t>
            </a:r>
          </a:p>
        </p:txBody>
      </p:sp>
      <p:sp>
        <p:nvSpPr>
          <p:cNvPr id="19" name="TextBox 19"/>
          <p:cNvSpPr txBox="1"/>
          <p:nvPr/>
        </p:nvSpPr>
        <p:spPr>
          <a:xfrm>
            <a:off x="3551356" y="3875477"/>
            <a:ext cx="6780513" cy="599441"/>
          </a:xfrm>
          <a:prstGeom prst="rect">
            <a:avLst/>
          </a:prstGeom>
        </p:spPr>
        <p:txBody>
          <a:bodyPr lIns="0" tIns="0" rIns="0" bIns="0" rtlCol="0" anchor="t">
            <a:spAutoFit/>
          </a:bodyPr>
          <a:lstStyle/>
          <a:p>
            <a:pPr algn="ctr">
              <a:lnSpc>
                <a:spcPts val="4897"/>
              </a:lnSpc>
              <a:spcBef>
                <a:spcPct val="0"/>
              </a:spcBef>
            </a:pPr>
            <a:r>
              <a:rPr lang="en-US" sz="3497">
                <a:solidFill>
                  <a:srgbClr val="016847"/>
                </a:solidFill>
                <a:latin typeface="Dreaming Outloud Sans"/>
                <a:ea typeface="Dreaming Outloud Sans"/>
                <a:cs typeface="Dreaming Outloud Sans"/>
                <a:sym typeface="Dreaming Outloud Sans"/>
              </a:rPr>
              <a:t>Student Involvement Opportunities</a:t>
            </a:r>
          </a:p>
        </p:txBody>
      </p:sp>
      <p:sp>
        <p:nvSpPr>
          <p:cNvPr id="20" name="TextBox 20"/>
          <p:cNvSpPr txBox="1"/>
          <p:nvPr/>
        </p:nvSpPr>
        <p:spPr>
          <a:xfrm>
            <a:off x="1140653" y="4684467"/>
            <a:ext cx="4821404" cy="3507486"/>
          </a:xfrm>
          <a:prstGeom prst="rect">
            <a:avLst/>
          </a:prstGeom>
        </p:spPr>
        <p:txBody>
          <a:bodyPr lIns="0" tIns="0" rIns="0" bIns="0" rtlCol="0" anchor="t">
            <a:spAutoFit/>
          </a:bodyPr>
          <a:lstStyle/>
          <a:p>
            <a:pPr algn="l">
              <a:lnSpc>
                <a:spcPts val="5296"/>
              </a:lnSpc>
            </a:pPr>
            <a:r>
              <a:rPr lang="en-US" sz="3783">
                <a:solidFill>
                  <a:srgbClr val="3B5F3E"/>
                </a:solidFill>
                <a:latin typeface="Glacial Indifference"/>
                <a:ea typeface="Glacial Indifference"/>
                <a:cs typeface="Glacial Indifference"/>
                <a:sym typeface="Glacial Indifference"/>
              </a:rPr>
              <a:t>Living Learning Community</a:t>
            </a:r>
          </a:p>
          <a:p>
            <a:pPr algn="l">
              <a:lnSpc>
                <a:spcPts val="2851"/>
              </a:lnSpc>
            </a:pPr>
            <a:r>
              <a:rPr lang="en-US" sz="2036">
                <a:solidFill>
                  <a:srgbClr val="3B5F3E"/>
                </a:solidFill>
                <a:latin typeface="Glacial Indifference"/>
                <a:ea typeface="Glacial Indifference"/>
                <a:cs typeface="Glacial Indifference"/>
                <a:sym typeface="Glacial Indifference"/>
              </a:rPr>
              <a:t>Connect with other first-year students who share similar academic interests while building friendships, exploring career pathways, and transitioning successfully to college life. </a:t>
            </a:r>
          </a:p>
          <a:p>
            <a:pPr algn="l">
              <a:lnSpc>
                <a:spcPts val="2851"/>
              </a:lnSpc>
              <a:spcBef>
                <a:spcPct val="0"/>
              </a:spcBef>
            </a:pPr>
            <a:r>
              <a:rPr lang="en-US" sz="2036" i="1">
                <a:solidFill>
                  <a:srgbClr val="3B5F3E"/>
                </a:solidFill>
                <a:latin typeface="Glacial Indifference Italics"/>
                <a:ea typeface="Glacial Indifference Italics"/>
                <a:cs typeface="Glacial Indifference Italics"/>
                <a:sym typeface="Glacial Indifference Italics"/>
              </a:rPr>
              <a:t>Email livinglearning@usf.edu to learn more!</a:t>
            </a:r>
          </a:p>
        </p:txBody>
      </p:sp>
      <p:sp>
        <p:nvSpPr>
          <p:cNvPr id="21" name="TextBox 21"/>
          <p:cNvSpPr txBox="1"/>
          <p:nvPr/>
        </p:nvSpPr>
        <p:spPr>
          <a:xfrm>
            <a:off x="6535120" y="4610954"/>
            <a:ext cx="4316642" cy="3756199"/>
          </a:xfrm>
          <a:prstGeom prst="rect">
            <a:avLst/>
          </a:prstGeom>
        </p:spPr>
        <p:txBody>
          <a:bodyPr lIns="0" tIns="0" rIns="0" bIns="0" rtlCol="0" anchor="t">
            <a:spAutoFit/>
          </a:bodyPr>
          <a:lstStyle/>
          <a:p>
            <a:pPr algn="l">
              <a:lnSpc>
                <a:spcPts val="5116"/>
              </a:lnSpc>
            </a:pPr>
            <a:r>
              <a:rPr lang="en-US" sz="3654">
                <a:solidFill>
                  <a:srgbClr val="3B5F3E"/>
                </a:solidFill>
                <a:latin typeface="Glacial Indifference"/>
                <a:ea typeface="Glacial Indifference"/>
                <a:cs typeface="Glacial Indifference"/>
                <a:sym typeface="Glacial Indifference"/>
              </a:rPr>
              <a:t>SunCoast Area Teacher Training (SCATT)</a:t>
            </a:r>
          </a:p>
          <a:p>
            <a:pPr algn="l">
              <a:lnSpc>
                <a:spcPts val="2913"/>
              </a:lnSpc>
              <a:spcBef>
                <a:spcPct val="0"/>
              </a:spcBef>
            </a:pPr>
            <a:r>
              <a:rPr lang="en-US" sz="2081">
                <a:solidFill>
                  <a:srgbClr val="3B5F3E"/>
                </a:solidFill>
                <a:latin typeface="Glacial Indifference"/>
                <a:ea typeface="Glacial Indifference"/>
                <a:cs typeface="Glacial Indifference"/>
                <a:sym typeface="Glacial Indifference"/>
              </a:rPr>
              <a:t>Provides aspiring educators with leadership development, mentorship, and hands-on experiences that prepare them for future careers in education</a:t>
            </a:r>
          </a:p>
        </p:txBody>
      </p:sp>
      <p:sp>
        <p:nvSpPr>
          <p:cNvPr id="22" name="TextBox 22"/>
          <p:cNvSpPr txBox="1"/>
          <p:nvPr/>
        </p:nvSpPr>
        <p:spPr>
          <a:xfrm>
            <a:off x="11725232" y="4610954"/>
            <a:ext cx="4842959" cy="3202479"/>
          </a:xfrm>
          <a:prstGeom prst="rect">
            <a:avLst/>
          </a:prstGeom>
        </p:spPr>
        <p:txBody>
          <a:bodyPr lIns="0" tIns="0" rIns="0" bIns="0" rtlCol="0" anchor="t">
            <a:spAutoFit/>
          </a:bodyPr>
          <a:lstStyle/>
          <a:p>
            <a:pPr algn="l">
              <a:lnSpc>
                <a:spcPts val="5116"/>
              </a:lnSpc>
            </a:pPr>
            <a:r>
              <a:rPr lang="en-US" sz="3654">
                <a:solidFill>
                  <a:srgbClr val="3B5F3E"/>
                </a:solidFill>
                <a:latin typeface="Glacial Indifference"/>
                <a:ea typeface="Glacial Indifference"/>
                <a:cs typeface="Glacial Indifference"/>
                <a:sym typeface="Glacial Indifference"/>
              </a:rPr>
              <a:t>Exercise Science Alliance</a:t>
            </a:r>
          </a:p>
          <a:p>
            <a:pPr algn="l">
              <a:lnSpc>
                <a:spcPts val="3053"/>
              </a:lnSpc>
              <a:spcBef>
                <a:spcPct val="0"/>
              </a:spcBef>
            </a:pPr>
            <a:r>
              <a:rPr lang="en-US" sz="2181">
                <a:solidFill>
                  <a:srgbClr val="3B5F3E"/>
                </a:solidFill>
                <a:latin typeface="Glacial Indifference"/>
                <a:ea typeface="Glacial Indifference"/>
                <a:cs typeface="Glacial Indifference"/>
                <a:sym typeface="Glacial Indifference"/>
              </a:rPr>
              <a:t>Offer opportunities to network with peers and professionals, explore career interests, participate in service projects, and gain valuable leadership experience.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04302" y="1953637"/>
            <a:ext cx="14578698" cy="1025922"/>
          </a:xfrm>
          <a:prstGeom prst="rect">
            <a:avLst/>
          </a:prstGeom>
        </p:spPr>
        <p:txBody>
          <a:bodyPr wrap="square" lIns="0" tIns="0" rIns="0" bIns="0" rtlCol="0" anchor="t">
            <a:spAutoFit/>
          </a:bodyPr>
          <a:lstStyle/>
          <a:p>
            <a:pPr algn="ctr">
              <a:lnSpc>
                <a:spcPts val="7983"/>
              </a:lnSpc>
            </a:pPr>
            <a:r>
              <a:rPr lang="en-US" sz="6881" b="1" dirty="0">
                <a:solidFill>
                  <a:srgbClr val="016847"/>
                </a:solidFill>
                <a:latin typeface="Glacial Indifference Bold"/>
                <a:ea typeface="Glacial Indifference Bold"/>
                <a:cs typeface="Glacial Indifference Bold"/>
                <a:sym typeface="Glacial Indifference Bold"/>
              </a:rPr>
              <a:t>Your Recipe for Card for Success</a:t>
            </a:r>
          </a:p>
        </p:txBody>
      </p:sp>
      <p:sp>
        <p:nvSpPr>
          <p:cNvPr id="3" name="Freeform 3"/>
          <p:cNvSpPr/>
          <p:nvPr/>
        </p:nvSpPr>
        <p:spPr>
          <a:xfrm>
            <a:off x="14912954" y="5859554"/>
            <a:ext cx="3701701" cy="4616634"/>
          </a:xfrm>
          <a:custGeom>
            <a:avLst/>
            <a:gdLst/>
            <a:ahLst/>
            <a:cxnLst/>
            <a:rect l="l" t="t" r="r" b="b"/>
            <a:pathLst>
              <a:path w="3701701" h="4616634">
                <a:moveTo>
                  <a:pt x="0" y="0"/>
                </a:moveTo>
                <a:lnTo>
                  <a:pt x="3701701" y="0"/>
                </a:lnTo>
                <a:lnTo>
                  <a:pt x="3701701" y="4616634"/>
                </a:lnTo>
                <a:lnTo>
                  <a:pt x="0" y="461663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4827259" y="23812"/>
            <a:ext cx="3460741" cy="3345499"/>
          </a:xfrm>
          <a:custGeom>
            <a:avLst/>
            <a:gdLst/>
            <a:ahLst/>
            <a:cxnLst/>
            <a:rect l="l" t="t" r="r" b="b"/>
            <a:pathLst>
              <a:path w="5055173" h="5890561">
                <a:moveTo>
                  <a:pt x="0" y="0"/>
                </a:moveTo>
                <a:lnTo>
                  <a:pt x="5055173" y="0"/>
                </a:lnTo>
                <a:lnTo>
                  <a:pt x="5055173" y="5890562"/>
                </a:lnTo>
                <a:lnTo>
                  <a:pt x="0" y="5890562"/>
                </a:lnTo>
                <a:lnTo>
                  <a:pt x="0" y="0"/>
                </a:lnTo>
                <a:close/>
              </a:path>
            </a:pathLst>
          </a:custGeom>
          <a:blipFill>
            <a:blip>
              <a:extLst>
                <a:ext uri="{96DAC541-7B7A-43D3-8B79-37D633B846F1}">
                  <asvg:svgBlip xmlns:asvg="http://schemas.microsoft.com/office/drawing/2016/SVG/main" r:embed="rId3"/>
                </a:ext>
              </a:extLst>
            </a:blip>
            <a:stretch>
              <a:fillRect l="2" t="-76074" r="-44927"/>
            </a:stretch>
          </a:blipFill>
        </p:spPr>
        <p:txBody>
          <a:bodyPr/>
          <a:lstStyle/>
          <a:p>
            <a:endParaRPr lang="en-US"/>
          </a:p>
        </p:txBody>
      </p:sp>
      <p:sp>
        <p:nvSpPr>
          <p:cNvPr id="5" name="Freeform 5"/>
          <p:cNvSpPr/>
          <p:nvPr/>
        </p:nvSpPr>
        <p:spPr>
          <a:xfrm rot="5400000">
            <a:off x="9184533" y="-3126785"/>
            <a:ext cx="2350743" cy="6699008"/>
          </a:xfrm>
          <a:custGeom>
            <a:avLst/>
            <a:gdLst/>
            <a:ahLst/>
            <a:cxnLst/>
            <a:rect l="l" t="t" r="r" b="b"/>
            <a:pathLst>
              <a:path w="2350743" h="6699008">
                <a:moveTo>
                  <a:pt x="0" y="0"/>
                </a:moveTo>
                <a:lnTo>
                  <a:pt x="2350742" y="0"/>
                </a:lnTo>
                <a:lnTo>
                  <a:pt x="2350742" y="6699009"/>
                </a:lnTo>
                <a:lnTo>
                  <a:pt x="0" y="669900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06933" y="115910"/>
            <a:ext cx="1605816" cy="1337207"/>
          </a:xfrm>
          <a:custGeom>
            <a:avLst/>
            <a:gdLst/>
            <a:ahLst/>
            <a:cxnLst/>
            <a:rect l="l" t="t" r="r" b="b"/>
            <a:pathLst>
              <a:path w="1605816" h="1337207">
                <a:moveTo>
                  <a:pt x="0" y="0"/>
                </a:moveTo>
                <a:lnTo>
                  <a:pt x="1605816" y="0"/>
                </a:lnTo>
                <a:lnTo>
                  <a:pt x="1605816" y="1337206"/>
                </a:lnTo>
                <a:lnTo>
                  <a:pt x="0" y="133720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7259300" y="3369312"/>
            <a:ext cx="1605816" cy="1337207"/>
          </a:xfrm>
          <a:custGeom>
            <a:avLst/>
            <a:gdLst/>
            <a:ahLst/>
            <a:cxnLst/>
            <a:rect l="l" t="t" r="r" b="b"/>
            <a:pathLst>
              <a:path w="1605816" h="1337207">
                <a:moveTo>
                  <a:pt x="0" y="0"/>
                </a:moveTo>
                <a:lnTo>
                  <a:pt x="1605816" y="0"/>
                </a:lnTo>
                <a:lnTo>
                  <a:pt x="1605816" y="1337206"/>
                </a:lnTo>
                <a:lnTo>
                  <a:pt x="0" y="133720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5421801">
            <a:off x="362915" y="4807324"/>
            <a:ext cx="1505261" cy="1253472"/>
          </a:xfrm>
          <a:custGeom>
            <a:avLst/>
            <a:gdLst/>
            <a:ahLst/>
            <a:cxnLst/>
            <a:rect l="l" t="t" r="r" b="b"/>
            <a:pathLst>
              <a:path w="1505261" h="1253472">
                <a:moveTo>
                  <a:pt x="0" y="0"/>
                </a:moveTo>
                <a:lnTo>
                  <a:pt x="1505262" y="0"/>
                </a:lnTo>
                <a:lnTo>
                  <a:pt x="1505262" y="1253472"/>
                </a:lnTo>
                <a:lnTo>
                  <a:pt x="0" y="125347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421801">
            <a:off x="6457725" y="9437545"/>
            <a:ext cx="1505261" cy="1253472"/>
          </a:xfrm>
          <a:custGeom>
            <a:avLst/>
            <a:gdLst/>
            <a:ahLst/>
            <a:cxnLst/>
            <a:rect l="l" t="t" r="r" b="b"/>
            <a:pathLst>
              <a:path w="1505261" h="1253472">
                <a:moveTo>
                  <a:pt x="0" y="0"/>
                </a:moveTo>
                <a:lnTo>
                  <a:pt x="1505261" y="0"/>
                </a:lnTo>
                <a:lnTo>
                  <a:pt x="1505261" y="1253472"/>
                </a:lnTo>
                <a:lnTo>
                  <a:pt x="0" y="125347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14498" y="-1"/>
            <a:ext cx="835134" cy="10171091"/>
            <a:chOff x="0" y="0"/>
            <a:chExt cx="2202311" cy="2963234"/>
          </a:xfrm>
        </p:grpSpPr>
        <p:sp>
          <p:nvSpPr>
            <p:cNvPr id="11" name="Freeform 11"/>
            <p:cNvSpPr/>
            <p:nvPr/>
          </p:nvSpPr>
          <p:spPr>
            <a:xfrm>
              <a:off x="0" y="0"/>
              <a:ext cx="2202311" cy="2963234"/>
            </a:xfrm>
            <a:custGeom>
              <a:avLst/>
              <a:gdLst/>
              <a:ahLst/>
              <a:cxnLst/>
              <a:rect l="l" t="t" r="r" b="b"/>
              <a:pathLst>
                <a:path w="2202311" h="2963234">
                  <a:moveTo>
                    <a:pt x="0" y="0"/>
                  </a:moveTo>
                  <a:lnTo>
                    <a:pt x="2202311" y="0"/>
                  </a:lnTo>
                  <a:lnTo>
                    <a:pt x="2202311" y="2963234"/>
                  </a:lnTo>
                  <a:lnTo>
                    <a:pt x="0" y="2963234"/>
                  </a:lnTo>
                  <a:close/>
                </a:path>
              </a:pathLst>
            </a:custGeom>
            <a:solidFill>
              <a:srgbClr val="5C7D52"/>
            </a:solidFill>
          </p:spPr>
          <p:txBody>
            <a:bodyPr/>
            <a:lstStyle/>
            <a:p>
              <a:endParaRPr lang="en-US"/>
            </a:p>
          </p:txBody>
        </p:sp>
        <p:sp>
          <p:nvSpPr>
            <p:cNvPr id="12" name="TextBox 12"/>
            <p:cNvSpPr txBox="1"/>
            <p:nvPr/>
          </p:nvSpPr>
          <p:spPr>
            <a:xfrm>
              <a:off x="0" y="-38100"/>
              <a:ext cx="2202311" cy="3001334"/>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4" y="6148225"/>
            <a:ext cx="4900623" cy="4138775"/>
          </a:xfrm>
          <a:custGeom>
            <a:avLst/>
            <a:gdLst/>
            <a:ahLst/>
            <a:cxnLst/>
            <a:rect l="l" t="t" r="r" b="b"/>
            <a:pathLst>
              <a:path w="7743847" h="5829005">
                <a:moveTo>
                  <a:pt x="0" y="0"/>
                </a:moveTo>
                <a:lnTo>
                  <a:pt x="7743848" y="0"/>
                </a:lnTo>
                <a:lnTo>
                  <a:pt x="7743848" y="5829005"/>
                </a:lnTo>
                <a:lnTo>
                  <a:pt x="0" y="5829005"/>
                </a:lnTo>
                <a:lnTo>
                  <a:pt x="0" y="0"/>
                </a:lnTo>
                <a:close/>
              </a:path>
            </a:pathLst>
          </a:custGeom>
          <a:blipFill>
            <a:blip>
              <a:extLst>
                <a:ext uri="{96DAC541-7B7A-43D3-8B79-37D633B846F1}">
                  <asvg:svgBlip xmlns:asvg="http://schemas.microsoft.com/office/drawing/2016/SVG/main" r:embed="rId6"/>
                </a:ext>
              </a:extLst>
            </a:blip>
            <a:stretch>
              <a:fillRect l="-58018" t="-1" b="-40838"/>
            </a:stretch>
          </a:blipFill>
        </p:spPr>
        <p:txBody>
          <a:bodyPr/>
          <a:lstStyle/>
          <a:p>
            <a:endParaRPr lang="en-US"/>
          </a:p>
        </p:txBody>
      </p:sp>
      <p:sp>
        <p:nvSpPr>
          <p:cNvPr id="14" name="AutoShape 14"/>
          <p:cNvSpPr/>
          <p:nvPr/>
        </p:nvSpPr>
        <p:spPr>
          <a:xfrm flipV="1">
            <a:off x="5790691" y="3202171"/>
            <a:ext cx="6120936" cy="23812"/>
          </a:xfrm>
          <a:prstGeom prst="line">
            <a:avLst/>
          </a:prstGeom>
          <a:ln w="47625" cap="flat">
            <a:solidFill>
              <a:srgbClr val="AEBE63"/>
            </a:solidFill>
            <a:prstDash val="solid"/>
            <a:headEnd type="oval" w="lg" len="lg"/>
            <a:tailEnd type="oval" w="lg" len="lg"/>
          </a:ln>
        </p:spPr>
        <p:txBody>
          <a:bodyPr/>
          <a:lstStyle/>
          <a:p>
            <a:endParaRPr lang="en-US"/>
          </a:p>
        </p:txBody>
      </p:sp>
      <p:sp>
        <p:nvSpPr>
          <p:cNvPr id="15" name="Freeform 15"/>
          <p:cNvSpPr/>
          <p:nvPr/>
        </p:nvSpPr>
        <p:spPr>
          <a:xfrm>
            <a:off x="4738874" y="3671378"/>
            <a:ext cx="9276670" cy="6804810"/>
          </a:xfrm>
          <a:custGeom>
            <a:avLst/>
            <a:gdLst/>
            <a:ahLst/>
            <a:cxnLst/>
            <a:rect l="l" t="t" r="r" b="b"/>
            <a:pathLst>
              <a:path w="9276670" h="6804810">
                <a:moveTo>
                  <a:pt x="0" y="0"/>
                </a:moveTo>
                <a:lnTo>
                  <a:pt x="9276670" y="0"/>
                </a:lnTo>
                <a:lnTo>
                  <a:pt x="9276670" y="6804810"/>
                </a:lnTo>
                <a:lnTo>
                  <a:pt x="0" y="6804810"/>
                </a:lnTo>
                <a:lnTo>
                  <a:pt x="0" y="0"/>
                </a:lnTo>
                <a:close/>
              </a:path>
            </a:pathLst>
          </a:custGeom>
          <a:blipFill>
            <a:blip r:embed="rId7">
              <a:alphaModFix amt="55000"/>
            </a:blip>
            <a:stretch>
              <a:fillRect t="-1562"/>
            </a:stretch>
          </a:blipFill>
        </p:spPr>
        <p:txBody>
          <a:bodyPr/>
          <a:lstStyle/>
          <a:p>
            <a:endParaRPr lang="en-US"/>
          </a:p>
        </p:txBody>
      </p:sp>
      <p:grpSp>
        <p:nvGrpSpPr>
          <p:cNvPr id="16" name="Group 16"/>
          <p:cNvGrpSpPr/>
          <p:nvPr/>
        </p:nvGrpSpPr>
        <p:grpSpPr>
          <a:xfrm>
            <a:off x="0" y="9415885"/>
            <a:ext cx="18288000" cy="871115"/>
            <a:chOff x="0" y="0"/>
            <a:chExt cx="24384000" cy="1161487"/>
          </a:xfrm>
        </p:grpSpPr>
        <p:grpSp>
          <p:nvGrpSpPr>
            <p:cNvPr id="17" name="Group 17"/>
            <p:cNvGrpSpPr/>
            <p:nvPr/>
          </p:nvGrpSpPr>
          <p:grpSpPr>
            <a:xfrm>
              <a:off x="0" y="0"/>
              <a:ext cx="24384000" cy="1161487"/>
              <a:chOff x="0" y="0"/>
              <a:chExt cx="4816593" cy="229429"/>
            </a:xfrm>
          </p:grpSpPr>
          <p:sp>
            <p:nvSpPr>
              <p:cNvPr id="18" name="Freeform 18"/>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9" name="TextBox 19"/>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8"/>
              <a:stretch>
                <a:fillRect/>
              </a:stretch>
            </a:blipFill>
          </p:spPr>
          <p:txBody>
            <a:bodyPr/>
            <a:lstStyle/>
            <a:p>
              <a:endParaRPr lang="en-US"/>
            </a:p>
          </p:txBody>
        </p:sp>
      </p:grpSp>
      <p:sp>
        <p:nvSpPr>
          <p:cNvPr id="21" name="TextBox 21"/>
          <p:cNvSpPr txBox="1"/>
          <p:nvPr/>
        </p:nvSpPr>
        <p:spPr>
          <a:xfrm>
            <a:off x="6765451" y="4051224"/>
            <a:ext cx="6656591" cy="5207076"/>
          </a:xfrm>
          <a:prstGeom prst="rect">
            <a:avLst/>
          </a:prstGeom>
        </p:spPr>
        <p:txBody>
          <a:bodyPr lIns="0" tIns="0" rIns="0" bIns="0" rtlCol="0" anchor="t">
            <a:spAutoFit/>
          </a:bodyPr>
          <a:lstStyle/>
          <a:p>
            <a:pPr algn="l">
              <a:lnSpc>
                <a:spcPts val="5599"/>
              </a:lnSpc>
              <a:spcBef>
                <a:spcPct val="0"/>
              </a:spcBef>
            </a:pPr>
            <a:r>
              <a:rPr lang="en-US" sz="3999" b="1">
                <a:solidFill>
                  <a:srgbClr val="3B5F3E"/>
                </a:solidFill>
                <a:latin typeface="Glacial Indifference Bold"/>
                <a:ea typeface="Glacial Indifference Bold"/>
                <a:cs typeface="Glacial Indifference Bold"/>
                <a:sym typeface="Glacial Indifference Bold"/>
              </a:rPr>
              <a:t>✓ Meet with advisors</a:t>
            </a:r>
          </a:p>
          <a:p>
            <a:pPr algn="l">
              <a:lnSpc>
                <a:spcPts val="5599"/>
              </a:lnSpc>
              <a:spcBef>
                <a:spcPct val="0"/>
              </a:spcBef>
            </a:pPr>
            <a:r>
              <a:rPr lang="en-US" sz="3999" b="1">
                <a:solidFill>
                  <a:srgbClr val="3B5F3E"/>
                </a:solidFill>
                <a:latin typeface="Glacial Indifference Bold"/>
                <a:ea typeface="Glacial Indifference Bold"/>
                <a:cs typeface="Glacial Indifference Bold"/>
                <a:sym typeface="Glacial Indifference Bold"/>
              </a:rPr>
              <a:t>✓ Check your email</a:t>
            </a:r>
          </a:p>
          <a:p>
            <a:pPr algn="l">
              <a:lnSpc>
                <a:spcPts val="5599"/>
              </a:lnSpc>
              <a:spcBef>
                <a:spcPct val="0"/>
              </a:spcBef>
            </a:pPr>
            <a:r>
              <a:rPr lang="en-US" sz="3999" b="1">
                <a:solidFill>
                  <a:srgbClr val="3B5F3E"/>
                </a:solidFill>
                <a:latin typeface="Glacial Indifference Bold"/>
                <a:ea typeface="Glacial Indifference Bold"/>
                <a:cs typeface="Glacial Indifference Bold"/>
                <a:sym typeface="Glacial Indifference Bold"/>
              </a:rPr>
              <a:t>✓ Attend class</a:t>
            </a:r>
          </a:p>
          <a:p>
            <a:pPr algn="l">
              <a:lnSpc>
                <a:spcPts val="5599"/>
              </a:lnSpc>
            </a:pPr>
            <a:r>
              <a:rPr lang="en-US" sz="3999" b="1">
                <a:solidFill>
                  <a:srgbClr val="3B5F3E"/>
                </a:solidFill>
                <a:latin typeface="Glacial Indifference Bold"/>
                <a:ea typeface="Glacial Indifference Bold"/>
                <a:cs typeface="Glacial Indifference Bold"/>
                <a:sym typeface="Glacial Indifference Bold"/>
              </a:rPr>
              <a:t>✓ Register carefully</a:t>
            </a:r>
          </a:p>
          <a:p>
            <a:pPr algn="l">
              <a:lnSpc>
                <a:spcPts val="5599"/>
              </a:lnSpc>
              <a:spcBef>
                <a:spcPct val="0"/>
              </a:spcBef>
            </a:pPr>
            <a:r>
              <a:rPr lang="en-US" sz="3999" b="1">
                <a:solidFill>
                  <a:srgbClr val="3B5F3E"/>
                </a:solidFill>
                <a:latin typeface="Glacial Indifference Bold"/>
                <a:ea typeface="Glacial Indifference Bold"/>
                <a:cs typeface="Glacial Indifference Bold"/>
                <a:sym typeface="Glacial Indifference Bold"/>
              </a:rPr>
              <a:t>✓ Ask questions</a:t>
            </a:r>
          </a:p>
          <a:p>
            <a:pPr algn="l">
              <a:lnSpc>
                <a:spcPts val="5599"/>
              </a:lnSpc>
              <a:spcBef>
                <a:spcPct val="0"/>
              </a:spcBef>
            </a:pPr>
            <a:r>
              <a:rPr lang="en-US" sz="3999" b="1">
                <a:solidFill>
                  <a:srgbClr val="3B5F3E"/>
                </a:solidFill>
                <a:latin typeface="Glacial Indifference Bold"/>
                <a:ea typeface="Glacial Indifference Bold"/>
                <a:cs typeface="Glacial Indifference Bold"/>
                <a:sym typeface="Glacial Indifference Bold"/>
              </a:rPr>
              <a:t>✓ Use resources</a:t>
            </a:r>
          </a:p>
          <a:p>
            <a:pPr algn="l">
              <a:lnSpc>
                <a:spcPts val="5599"/>
              </a:lnSpc>
              <a:spcBef>
                <a:spcPct val="0"/>
              </a:spcBef>
            </a:pPr>
            <a:r>
              <a:rPr lang="en-US" sz="3999" b="1">
                <a:solidFill>
                  <a:srgbClr val="3B5F3E"/>
                </a:solidFill>
                <a:latin typeface="Glacial Indifference Bold"/>
                <a:ea typeface="Glacial Indifference Bold"/>
                <a:cs typeface="Glacial Indifference Bold"/>
                <a:sym typeface="Glacial Indifference Bold"/>
              </a:rPr>
              <a:t>✓ Get involved</a:t>
            </a:r>
          </a:p>
          <a:p>
            <a:pPr algn="l">
              <a:lnSpc>
                <a:spcPts val="1852"/>
              </a:lnSpc>
              <a:spcBef>
                <a:spcPct val="0"/>
              </a:spcBef>
            </a:pPr>
            <a:endParaRPr lang="en-US" sz="3999" b="1">
              <a:solidFill>
                <a:srgbClr val="3B5F3E"/>
              </a:solidFill>
              <a:latin typeface="Glacial Indifference Bold"/>
              <a:ea typeface="Glacial Indifference Bold"/>
              <a:cs typeface="Glacial Indifference Bold"/>
              <a:sym typeface="Glacial Indifference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51148"/>
            <a:ext cx="18288001" cy="680960"/>
            <a:chOff x="0" y="0"/>
            <a:chExt cx="6002645" cy="1095644"/>
          </a:xfrm>
        </p:grpSpPr>
        <p:sp>
          <p:nvSpPr>
            <p:cNvPr id="3" name="Freeform 3"/>
            <p:cNvSpPr/>
            <p:nvPr/>
          </p:nvSpPr>
          <p:spPr>
            <a:xfrm>
              <a:off x="0" y="0"/>
              <a:ext cx="6002645" cy="1095644"/>
            </a:xfrm>
            <a:custGeom>
              <a:avLst/>
              <a:gdLst/>
              <a:ahLst/>
              <a:cxnLst/>
              <a:rect l="l" t="t" r="r" b="b"/>
              <a:pathLst>
                <a:path w="6002645" h="1095644">
                  <a:moveTo>
                    <a:pt x="0" y="0"/>
                  </a:moveTo>
                  <a:lnTo>
                    <a:pt x="6002645" y="0"/>
                  </a:lnTo>
                  <a:lnTo>
                    <a:pt x="6002645" y="1095644"/>
                  </a:lnTo>
                  <a:lnTo>
                    <a:pt x="0" y="1095644"/>
                  </a:lnTo>
                  <a:close/>
                </a:path>
              </a:pathLst>
            </a:custGeom>
            <a:solidFill>
              <a:srgbClr val="5C7D52"/>
            </a:solidFill>
          </p:spPr>
          <p:txBody>
            <a:bodyPr/>
            <a:lstStyle/>
            <a:p>
              <a:endParaRPr lang="en-US"/>
            </a:p>
          </p:txBody>
        </p:sp>
        <p:sp>
          <p:nvSpPr>
            <p:cNvPr id="4" name="TextBox 4"/>
            <p:cNvSpPr txBox="1"/>
            <p:nvPr/>
          </p:nvSpPr>
          <p:spPr>
            <a:xfrm>
              <a:off x="0" y="-38100"/>
              <a:ext cx="6002645" cy="113374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355324" y="8233054"/>
            <a:ext cx="4300902" cy="2053946"/>
          </a:xfrm>
          <a:custGeom>
            <a:avLst/>
            <a:gdLst/>
            <a:ahLst/>
            <a:cxnLst/>
            <a:rect l="l" t="t" r="r" b="b"/>
            <a:pathLst>
              <a:path w="4300902" h="2799496">
                <a:moveTo>
                  <a:pt x="0" y="0"/>
                </a:moveTo>
                <a:lnTo>
                  <a:pt x="4300902" y="0"/>
                </a:lnTo>
                <a:lnTo>
                  <a:pt x="4300902" y="2799496"/>
                </a:lnTo>
                <a:lnTo>
                  <a:pt x="0" y="2799496"/>
                </a:lnTo>
                <a:lnTo>
                  <a:pt x="0" y="0"/>
                </a:lnTo>
                <a:close/>
              </a:path>
            </a:pathLst>
          </a:custGeom>
          <a:blipFill>
            <a:blip>
              <a:extLst>
                <a:ext uri="{96DAC541-7B7A-43D3-8B79-37D633B846F1}">
                  <asvg:svgBlip xmlns:asvg="http://schemas.microsoft.com/office/drawing/2016/SVG/main" r:embed="rId2"/>
                </a:ext>
              </a:extLst>
            </a:blip>
            <a:stretch>
              <a:fillRect b="-36298"/>
            </a:stretch>
          </a:blipFill>
        </p:spPr>
        <p:txBody>
          <a:bodyPr/>
          <a:lstStyle/>
          <a:p>
            <a:endParaRPr lang="en-US"/>
          </a:p>
        </p:txBody>
      </p:sp>
      <p:sp>
        <p:nvSpPr>
          <p:cNvPr id="6" name="Freeform 6"/>
          <p:cNvSpPr/>
          <p:nvPr/>
        </p:nvSpPr>
        <p:spPr>
          <a:xfrm>
            <a:off x="15001817" y="1516777"/>
            <a:ext cx="4514967" cy="3135850"/>
          </a:xfrm>
          <a:custGeom>
            <a:avLst/>
            <a:gdLst/>
            <a:ahLst/>
            <a:cxnLst/>
            <a:rect l="l" t="t" r="r" b="b"/>
            <a:pathLst>
              <a:path w="4514967" h="3135850">
                <a:moveTo>
                  <a:pt x="0" y="0"/>
                </a:moveTo>
                <a:lnTo>
                  <a:pt x="4514966" y="0"/>
                </a:lnTo>
                <a:lnTo>
                  <a:pt x="4514966" y="3135850"/>
                </a:lnTo>
                <a:lnTo>
                  <a:pt x="0" y="313585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 y="6846458"/>
            <a:ext cx="4715603" cy="3207965"/>
          </a:xfrm>
          <a:custGeom>
            <a:avLst/>
            <a:gdLst/>
            <a:ahLst/>
            <a:cxnLst/>
            <a:rect l="l" t="t" r="r" b="b"/>
            <a:pathLst>
              <a:path w="6708673" h="3207965">
                <a:moveTo>
                  <a:pt x="0" y="0"/>
                </a:moveTo>
                <a:lnTo>
                  <a:pt x="6708673" y="0"/>
                </a:lnTo>
                <a:lnTo>
                  <a:pt x="6708673" y="3207965"/>
                </a:lnTo>
                <a:lnTo>
                  <a:pt x="0" y="3207965"/>
                </a:lnTo>
                <a:lnTo>
                  <a:pt x="0" y="0"/>
                </a:lnTo>
                <a:close/>
              </a:path>
            </a:pathLst>
          </a:custGeom>
          <a:blipFill>
            <a:blip>
              <a:extLst>
                <a:ext uri="{96DAC541-7B7A-43D3-8B79-37D633B846F1}">
                  <asvg:svgBlip xmlns:asvg="http://schemas.microsoft.com/office/drawing/2016/SVG/main" r:embed="rId4"/>
                </a:ext>
              </a:extLst>
            </a:blip>
            <a:stretch>
              <a:fillRect l="-42265"/>
            </a:stretch>
          </a:blipFill>
        </p:spPr>
        <p:txBody>
          <a:bodyPr/>
          <a:lstStyle/>
          <a:p>
            <a:endParaRPr lang="en-US"/>
          </a:p>
        </p:txBody>
      </p:sp>
      <p:sp>
        <p:nvSpPr>
          <p:cNvPr id="8" name="Freeform 8"/>
          <p:cNvSpPr/>
          <p:nvPr/>
        </p:nvSpPr>
        <p:spPr>
          <a:xfrm flipH="1">
            <a:off x="-418673" y="4164550"/>
            <a:ext cx="2894746" cy="1957901"/>
          </a:xfrm>
          <a:custGeom>
            <a:avLst/>
            <a:gdLst/>
            <a:ahLst/>
            <a:cxnLst/>
            <a:rect l="l" t="t" r="r" b="b"/>
            <a:pathLst>
              <a:path w="2894746" h="1957901">
                <a:moveTo>
                  <a:pt x="2894746" y="0"/>
                </a:moveTo>
                <a:lnTo>
                  <a:pt x="0" y="0"/>
                </a:lnTo>
                <a:lnTo>
                  <a:pt x="0" y="1957900"/>
                </a:lnTo>
                <a:lnTo>
                  <a:pt x="2894746" y="1957900"/>
                </a:lnTo>
                <a:lnTo>
                  <a:pt x="2894746"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2407127">
            <a:off x="946584" y="-1199634"/>
            <a:ext cx="3583428" cy="5132514"/>
          </a:xfrm>
          <a:custGeom>
            <a:avLst/>
            <a:gdLst/>
            <a:ahLst/>
            <a:cxnLst/>
            <a:rect l="l" t="t" r="r" b="b"/>
            <a:pathLst>
              <a:path w="3583428" h="5132514">
                <a:moveTo>
                  <a:pt x="0" y="0"/>
                </a:moveTo>
                <a:lnTo>
                  <a:pt x="3583427" y="0"/>
                </a:lnTo>
                <a:lnTo>
                  <a:pt x="3583427" y="5132514"/>
                </a:lnTo>
                <a:lnTo>
                  <a:pt x="0" y="513251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7392111">
            <a:off x="11778878" y="-1692894"/>
            <a:ext cx="3029989" cy="4114800"/>
          </a:xfrm>
          <a:custGeom>
            <a:avLst/>
            <a:gdLst/>
            <a:ahLst/>
            <a:cxnLst/>
            <a:rect l="l" t="t" r="r" b="b"/>
            <a:pathLst>
              <a:path w="3029989" h="4114800">
                <a:moveTo>
                  <a:pt x="0" y="0"/>
                </a:moveTo>
                <a:lnTo>
                  <a:pt x="3029989" y="0"/>
                </a:lnTo>
                <a:lnTo>
                  <a:pt x="3029989" y="4114800"/>
                </a:lnTo>
                <a:lnTo>
                  <a:pt x="0" y="41148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6241499" y="252411"/>
            <a:ext cx="1518344" cy="1264366"/>
          </a:xfrm>
          <a:custGeom>
            <a:avLst/>
            <a:gdLst/>
            <a:ahLst/>
            <a:cxnLst/>
            <a:rect l="l" t="t" r="r" b="b"/>
            <a:pathLst>
              <a:path w="1518344" h="1264366">
                <a:moveTo>
                  <a:pt x="0" y="0"/>
                </a:moveTo>
                <a:lnTo>
                  <a:pt x="1518344" y="0"/>
                </a:lnTo>
                <a:lnTo>
                  <a:pt x="1518344" y="1264366"/>
                </a:lnTo>
                <a:lnTo>
                  <a:pt x="0" y="12643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2476073" y="3084702"/>
            <a:ext cx="1518344" cy="1264366"/>
          </a:xfrm>
          <a:custGeom>
            <a:avLst/>
            <a:gdLst/>
            <a:ahLst/>
            <a:cxnLst/>
            <a:rect l="l" t="t" r="r" b="b"/>
            <a:pathLst>
              <a:path w="1518344" h="1264366">
                <a:moveTo>
                  <a:pt x="0" y="0"/>
                </a:moveTo>
                <a:lnTo>
                  <a:pt x="1518344" y="0"/>
                </a:lnTo>
                <a:lnTo>
                  <a:pt x="1518344" y="1264366"/>
                </a:lnTo>
                <a:lnTo>
                  <a:pt x="0" y="12643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flipH="1">
            <a:off x="8868963" y="8549266"/>
            <a:ext cx="1201960" cy="1000905"/>
          </a:xfrm>
          <a:custGeom>
            <a:avLst/>
            <a:gdLst/>
            <a:ahLst/>
            <a:cxnLst/>
            <a:rect l="l" t="t" r="r" b="b"/>
            <a:pathLst>
              <a:path w="1201960" h="1000905">
                <a:moveTo>
                  <a:pt x="1201960" y="0"/>
                </a:moveTo>
                <a:lnTo>
                  <a:pt x="0" y="0"/>
                </a:lnTo>
                <a:lnTo>
                  <a:pt x="0" y="1000905"/>
                </a:lnTo>
                <a:lnTo>
                  <a:pt x="1201960" y="1000905"/>
                </a:lnTo>
                <a:lnTo>
                  <a:pt x="120196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0" y="9415885"/>
            <a:ext cx="18288000" cy="871115"/>
            <a:chOff x="0" y="0"/>
            <a:chExt cx="24384000" cy="1161487"/>
          </a:xfrm>
        </p:grpSpPr>
        <p:grpSp>
          <p:nvGrpSpPr>
            <p:cNvPr id="15" name="Group 15"/>
            <p:cNvGrpSpPr/>
            <p:nvPr/>
          </p:nvGrpSpPr>
          <p:grpSpPr>
            <a:xfrm>
              <a:off x="0" y="0"/>
              <a:ext cx="24384000" cy="1161487"/>
              <a:chOff x="0" y="0"/>
              <a:chExt cx="4816593" cy="229429"/>
            </a:xfrm>
          </p:grpSpPr>
          <p:sp>
            <p:nvSpPr>
              <p:cNvPr id="16" name="Freeform 16"/>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7" name="TextBox 17"/>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10"/>
              <a:stretch>
                <a:fillRect/>
              </a:stretch>
            </a:blipFill>
          </p:spPr>
          <p:txBody>
            <a:bodyPr/>
            <a:lstStyle/>
            <a:p>
              <a:endParaRPr lang="en-US"/>
            </a:p>
          </p:txBody>
        </p:sp>
      </p:grpSp>
      <p:sp>
        <p:nvSpPr>
          <p:cNvPr id="19" name="TextBox 19"/>
          <p:cNvSpPr txBox="1"/>
          <p:nvPr/>
        </p:nvSpPr>
        <p:spPr>
          <a:xfrm>
            <a:off x="4238437" y="2207319"/>
            <a:ext cx="9428806" cy="1255703"/>
          </a:xfrm>
          <a:prstGeom prst="rect">
            <a:avLst/>
          </a:prstGeom>
        </p:spPr>
        <p:txBody>
          <a:bodyPr wrap="square" lIns="0" tIns="0" rIns="0" bIns="0" rtlCol="0" anchor="t">
            <a:spAutoFit/>
          </a:bodyPr>
          <a:lstStyle/>
          <a:p>
            <a:pPr algn="ctr">
              <a:lnSpc>
                <a:spcPts val="9848"/>
              </a:lnSpc>
            </a:pPr>
            <a:r>
              <a:rPr lang="en-US" sz="8489" b="1" dirty="0">
                <a:solidFill>
                  <a:srgbClr val="016847"/>
                </a:solidFill>
                <a:latin typeface="Glacial Indifference Bold"/>
                <a:ea typeface="Glacial Indifference Bold"/>
                <a:cs typeface="Glacial Indifference Bold"/>
                <a:sym typeface="Glacial Indifference Bold"/>
              </a:rPr>
              <a:t>Any Questions?</a:t>
            </a:r>
          </a:p>
        </p:txBody>
      </p:sp>
      <p:sp>
        <p:nvSpPr>
          <p:cNvPr id="20" name="AutoShape 20"/>
          <p:cNvSpPr/>
          <p:nvPr/>
        </p:nvSpPr>
        <p:spPr>
          <a:xfrm flipV="1">
            <a:off x="5158579" y="3923375"/>
            <a:ext cx="7551106" cy="29376"/>
          </a:xfrm>
          <a:prstGeom prst="line">
            <a:avLst/>
          </a:prstGeom>
          <a:ln w="66675" cap="flat">
            <a:solidFill>
              <a:srgbClr val="AEBE63"/>
            </a:solidFill>
            <a:prstDash val="solid"/>
            <a:headEnd type="oval" w="lg" len="lg"/>
            <a:tailEnd type="oval" w="lg" len="lg"/>
          </a:ln>
        </p:spPr>
        <p:txBody>
          <a:bodyPr/>
          <a:lstStyle/>
          <a:p>
            <a:endParaRPr lang="en-US"/>
          </a:p>
        </p:txBody>
      </p:sp>
      <p:sp>
        <p:nvSpPr>
          <p:cNvPr id="21" name="TextBox 21"/>
          <p:cNvSpPr txBox="1"/>
          <p:nvPr/>
        </p:nvSpPr>
        <p:spPr>
          <a:xfrm>
            <a:off x="3994417" y="4309900"/>
            <a:ext cx="9753352" cy="4140541"/>
          </a:xfrm>
          <a:prstGeom prst="rect">
            <a:avLst/>
          </a:prstGeom>
        </p:spPr>
        <p:txBody>
          <a:bodyPr lIns="0" tIns="0" rIns="0" bIns="0" rtlCol="0" anchor="t">
            <a:spAutoFit/>
          </a:bodyPr>
          <a:lstStyle/>
          <a:p>
            <a:pPr algn="ctr">
              <a:lnSpc>
                <a:spcPts val="5715"/>
              </a:lnSpc>
            </a:pPr>
            <a:r>
              <a:rPr lang="en-US" sz="4082" b="1">
                <a:solidFill>
                  <a:srgbClr val="3B5F3E"/>
                </a:solidFill>
                <a:latin typeface="Glacial Indifference Bold"/>
                <a:ea typeface="Glacial Indifference Bold"/>
                <a:cs typeface="Glacial Indifference Bold"/>
                <a:sym typeface="Glacial Indifference Bold"/>
              </a:rPr>
              <a:t>Follow Us on Social Media!</a:t>
            </a:r>
          </a:p>
          <a:p>
            <a:pPr algn="ctr">
              <a:lnSpc>
                <a:spcPts val="5942"/>
              </a:lnSpc>
            </a:pPr>
            <a:r>
              <a:rPr lang="en-US" sz="4244">
                <a:solidFill>
                  <a:srgbClr val="3B5F3E"/>
                </a:solidFill>
                <a:latin typeface="Glacial Indifference"/>
                <a:ea typeface="Glacial Indifference"/>
                <a:cs typeface="Glacial Indifference"/>
                <a:sym typeface="Glacial Indifference"/>
              </a:rPr>
              <a:t>@educationusf​</a:t>
            </a:r>
          </a:p>
          <a:p>
            <a:pPr algn="ctr">
              <a:lnSpc>
                <a:spcPts val="5942"/>
              </a:lnSpc>
            </a:pPr>
            <a:r>
              <a:rPr lang="en-US" sz="4244">
                <a:solidFill>
                  <a:srgbClr val="3B5F3E"/>
                </a:solidFill>
                <a:latin typeface="Glacial Indifference"/>
                <a:ea typeface="Glacial Indifference"/>
                <a:cs typeface="Glacial Indifference"/>
                <a:sym typeface="Glacial Indifference"/>
              </a:rPr>
              <a:t>@usfeducationLLC​</a:t>
            </a:r>
          </a:p>
          <a:p>
            <a:pPr algn="ctr">
              <a:lnSpc>
                <a:spcPts val="5942"/>
              </a:lnSpc>
            </a:pPr>
            <a:r>
              <a:rPr lang="en-US" sz="4244">
                <a:solidFill>
                  <a:srgbClr val="3B5F3E"/>
                </a:solidFill>
                <a:latin typeface="Glacial Indifference"/>
                <a:ea typeface="Glacial Indifference"/>
                <a:cs typeface="Glacial Indifference"/>
                <a:sym typeface="Glacial Indifference"/>
              </a:rPr>
              <a:t> @usf_exercise_science​</a:t>
            </a:r>
          </a:p>
          <a:p>
            <a:pPr algn="ctr">
              <a:lnSpc>
                <a:spcPts val="5942"/>
              </a:lnSpc>
            </a:pPr>
            <a:r>
              <a:rPr lang="en-US" sz="4244">
                <a:solidFill>
                  <a:srgbClr val="3B5F3E"/>
                </a:solidFill>
                <a:latin typeface="Glacial Indifference"/>
                <a:ea typeface="Glacial Indifference"/>
                <a:cs typeface="Glacial Indifference"/>
                <a:sym typeface="Glacial Indifference"/>
              </a:rPr>
              <a:t>@usfscatt​</a:t>
            </a:r>
          </a:p>
          <a:p>
            <a:pPr algn="l">
              <a:lnSpc>
                <a:spcPts val="3254"/>
              </a:lnSpc>
              <a:spcBef>
                <a:spcPct val="0"/>
              </a:spcBef>
            </a:pPr>
            <a:endParaRPr lang="en-US" sz="4244">
              <a:solidFill>
                <a:srgbClr val="3B5F3E"/>
              </a:solidFill>
              <a:latin typeface="Glacial Indifference"/>
              <a:ea typeface="Glacial Indifference"/>
              <a:cs typeface="Glacial Indifference"/>
              <a:sym typeface="Glacial Indifference"/>
            </a:endParaRPr>
          </a:p>
        </p:txBody>
      </p:sp>
      <p:grpSp>
        <p:nvGrpSpPr>
          <p:cNvPr id="22" name="Group 22"/>
          <p:cNvGrpSpPr/>
          <p:nvPr/>
        </p:nvGrpSpPr>
        <p:grpSpPr>
          <a:xfrm rot="512501">
            <a:off x="12269680" y="5266513"/>
            <a:ext cx="5464273" cy="4876864"/>
            <a:chOff x="0" y="0"/>
            <a:chExt cx="7285698" cy="6502485"/>
          </a:xfrm>
        </p:grpSpPr>
        <p:sp>
          <p:nvSpPr>
            <p:cNvPr id="23" name="Freeform 23"/>
            <p:cNvSpPr/>
            <p:nvPr/>
          </p:nvSpPr>
          <p:spPr>
            <a:xfrm>
              <a:off x="0" y="0"/>
              <a:ext cx="7285698" cy="6502485"/>
            </a:xfrm>
            <a:custGeom>
              <a:avLst/>
              <a:gdLst/>
              <a:ahLst/>
              <a:cxnLst/>
              <a:rect l="l" t="t" r="r" b="b"/>
              <a:pathLst>
                <a:path w="7285698" h="6502485">
                  <a:moveTo>
                    <a:pt x="0" y="0"/>
                  </a:moveTo>
                  <a:lnTo>
                    <a:pt x="7285698" y="0"/>
                  </a:lnTo>
                  <a:lnTo>
                    <a:pt x="7285698" y="6502485"/>
                  </a:lnTo>
                  <a:lnTo>
                    <a:pt x="0" y="6502485"/>
                  </a:lnTo>
                  <a:lnTo>
                    <a:pt x="0" y="0"/>
                  </a:lnTo>
                  <a:close/>
                </a:path>
              </a:pathLst>
            </a:custGeom>
            <a:blipFill>
              <a:blip r:embed="rId11"/>
              <a:stretch>
                <a:fillRect/>
              </a:stretch>
            </a:blipFill>
          </p:spPr>
          <p:txBody>
            <a:bodyPr/>
            <a:lstStyle/>
            <a:p>
              <a:endParaRPr lang="en-US"/>
            </a:p>
          </p:txBody>
        </p:sp>
        <p:sp>
          <p:nvSpPr>
            <p:cNvPr id="24" name="TextBox 24"/>
            <p:cNvSpPr txBox="1"/>
            <p:nvPr/>
          </p:nvSpPr>
          <p:spPr>
            <a:xfrm>
              <a:off x="1620902" y="1324185"/>
              <a:ext cx="4043894" cy="3796966"/>
            </a:xfrm>
            <a:prstGeom prst="rect">
              <a:avLst/>
            </a:prstGeom>
          </p:spPr>
          <p:txBody>
            <a:bodyPr lIns="0" tIns="0" rIns="0" bIns="0" rtlCol="0" anchor="t">
              <a:spAutoFit/>
            </a:bodyPr>
            <a:lstStyle/>
            <a:p>
              <a:pPr algn="ctr">
                <a:lnSpc>
                  <a:spcPts val="3849"/>
                </a:lnSpc>
                <a:spcBef>
                  <a:spcPct val="0"/>
                </a:spcBef>
              </a:pPr>
              <a:r>
                <a:rPr lang="en-US" sz="2749" b="1">
                  <a:solidFill>
                    <a:srgbClr val="3B5F3E"/>
                  </a:solidFill>
                  <a:latin typeface="Glacial Indifference Bold"/>
                  <a:ea typeface="Glacial Indifference Bold"/>
                  <a:cs typeface="Glacial Indifference Bold"/>
                  <a:sym typeface="Glacial Indifference Bold"/>
                </a:rPr>
                <a:t>Take a moment to check your schedule and make sure there are no duplicate courses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5DE"/>
        </a:solidFill>
        <a:effectLst/>
      </p:bgPr>
    </p:bg>
    <p:spTree>
      <p:nvGrpSpPr>
        <p:cNvPr id="1" name=""/>
        <p:cNvGrpSpPr/>
        <p:nvPr/>
      </p:nvGrpSpPr>
      <p:grpSpPr>
        <a:xfrm>
          <a:off x="0" y="0"/>
          <a:ext cx="0" cy="0"/>
          <a:chOff x="0" y="0"/>
          <a:chExt cx="0" cy="0"/>
        </a:xfrm>
      </p:grpSpPr>
      <p:sp>
        <p:nvSpPr>
          <p:cNvPr id="2" name="Freeform 2"/>
          <p:cNvSpPr/>
          <p:nvPr/>
        </p:nvSpPr>
        <p:spPr>
          <a:xfrm>
            <a:off x="-1" y="-2938023"/>
            <a:ext cx="18287997" cy="21558883"/>
          </a:xfrm>
          <a:custGeom>
            <a:avLst/>
            <a:gdLst/>
            <a:ahLst/>
            <a:cxnLst/>
            <a:rect l="l" t="t" r="r" b="b"/>
            <a:pathLst>
              <a:path w="21558883" h="21558883">
                <a:moveTo>
                  <a:pt x="0" y="0"/>
                </a:moveTo>
                <a:lnTo>
                  <a:pt x="21558883" y="0"/>
                </a:lnTo>
                <a:lnTo>
                  <a:pt x="21558883" y="21558883"/>
                </a:lnTo>
                <a:lnTo>
                  <a:pt x="0" y="21558883"/>
                </a:lnTo>
                <a:lnTo>
                  <a:pt x="0" y="0"/>
                </a:lnTo>
                <a:close/>
              </a:path>
            </a:pathLst>
          </a:custGeom>
          <a:blipFill>
            <a:blip>
              <a:alphaModFix amt="36000"/>
              <a:extLst>
                <a:ext uri="{96DAC541-7B7A-43D3-8B79-37D633B846F1}">
                  <asvg:svgBlip xmlns:asvg="http://schemas.microsoft.com/office/drawing/2016/SVG/main" r:embed="rId2"/>
                </a:ext>
              </a:extLst>
            </a:blip>
            <a:stretch>
              <a:fillRect l="-120" t="13663" r="-120" b="37884"/>
            </a:stretch>
          </a:blipFill>
        </p:spPr>
        <p:txBody>
          <a:bodyPr/>
          <a:lstStyle/>
          <a:p>
            <a:endParaRPr lang="en-US"/>
          </a:p>
        </p:txBody>
      </p:sp>
      <p:sp>
        <p:nvSpPr>
          <p:cNvPr id="3" name="TextBox 3"/>
          <p:cNvSpPr txBox="1"/>
          <p:nvPr/>
        </p:nvSpPr>
        <p:spPr>
          <a:xfrm>
            <a:off x="2381219" y="2863416"/>
            <a:ext cx="13966180" cy="2471572"/>
          </a:xfrm>
          <a:prstGeom prst="rect">
            <a:avLst/>
          </a:prstGeom>
        </p:spPr>
        <p:txBody>
          <a:bodyPr wrap="square" lIns="0" tIns="0" rIns="0" bIns="0" rtlCol="0" anchor="t">
            <a:spAutoFit/>
          </a:bodyPr>
          <a:lstStyle/>
          <a:p>
            <a:pPr algn="ctr">
              <a:lnSpc>
                <a:spcPts val="9749"/>
              </a:lnSpc>
            </a:pPr>
            <a:r>
              <a:rPr lang="en-US" sz="8404" b="1" dirty="0">
                <a:solidFill>
                  <a:srgbClr val="016847"/>
                </a:solidFill>
                <a:latin typeface="Glacial Indifference Bold"/>
                <a:ea typeface="Glacial Indifference Bold"/>
                <a:cs typeface="Glacial Indifference Bold"/>
                <a:sym typeface="Glacial Indifference Bold"/>
              </a:rPr>
              <a:t>Your Recipe for Success: </a:t>
            </a:r>
          </a:p>
          <a:p>
            <a:pPr algn="ctr">
              <a:lnSpc>
                <a:spcPts val="9749"/>
              </a:lnSpc>
            </a:pPr>
            <a:r>
              <a:rPr lang="en-US" sz="8404" b="1" dirty="0">
                <a:solidFill>
                  <a:srgbClr val="016847"/>
                </a:solidFill>
                <a:latin typeface="Glacial Indifference Bold"/>
                <a:ea typeface="Glacial Indifference Bold"/>
                <a:cs typeface="Glacial Indifference Bold"/>
                <a:sym typeface="Glacial Indifference Bold"/>
              </a:rPr>
              <a:t>The First Semester at USF</a:t>
            </a:r>
          </a:p>
        </p:txBody>
      </p:sp>
      <p:sp>
        <p:nvSpPr>
          <p:cNvPr id="4" name="Freeform 4"/>
          <p:cNvSpPr/>
          <p:nvPr/>
        </p:nvSpPr>
        <p:spPr>
          <a:xfrm>
            <a:off x="7293149" y="6949983"/>
            <a:ext cx="3701701" cy="3337017"/>
          </a:xfrm>
          <a:custGeom>
            <a:avLst/>
            <a:gdLst/>
            <a:ahLst/>
            <a:cxnLst/>
            <a:rect l="l" t="t" r="r" b="b"/>
            <a:pathLst>
              <a:path w="3701701" h="4616634">
                <a:moveTo>
                  <a:pt x="0" y="0"/>
                </a:moveTo>
                <a:lnTo>
                  <a:pt x="3701702" y="0"/>
                </a:lnTo>
                <a:lnTo>
                  <a:pt x="3701702" y="4616634"/>
                </a:lnTo>
                <a:lnTo>
                  <a:pt x="0" y="4616634"/>
                </a:lnTo>
                <a:lnTo>
                  <a:pt x="0" y="0"/>
                </a:lnTo>
                <a:close/>
              </a:path>
            </a:pathLst>
          </a:custGeom>
          <a:blipFill>
            <a:blip>
              <a:extLst>
                <a:ext uri="{96DAC541-7B7A-43D3-8B79-37D633B846F1}">
                  <asvg:svgBlip xmlns:asvg="http://schemas.microsoft.com/office/drawing/2016/SVG/main" r:embed="rId3"/>
                </a:ext>
              </a:extLst>
            </a:blip>
            <a:stretch>
              <a:fillRect b="-38346"/>
            </a:stretch>
          </a:blipFill>
        </p:spPr>
        <p:txBody>
          <a:bodyPr/>
          <a:lstStyle/>
          <a:p>
            <a:endParaRPr lang="en-US"/>
          </a:p>
        </p:txBody>
      </p:sp>
      <p:sp>
        <p:nvSpPr>
          <p:cNvPr id="5" name="Freeform 5"/>
          <p:cNvSpPr/>
          <p:nvPr/>
        </p:nvSpPr>
        <p:spPr>
          <a:xfrm>
            <a:off x="14384845" y="7055924"/>
            <a:ext cx="3925109" cy="3231076"/>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l="1" t="-9773" r="-51334" b="-17579"/>
            </a:stretch>
          </a:blipFill>
        </p:spPr>
        <p:txBody>
          <a:bodyPr/>
          <a:lstStyle/>
          <a:p>
            <a:endParaRPr lang="en-US"/>
          </a:p>
        </p:txBody>
      </p:sp>
      <p:sp>
        <p:nvSpPr>
          <p:cNvPr id="6" name="Freeform 6"/>
          <p:cNvSpPr/>
          <p:nvPr/>
        </p:nvSpPr>
        <p:spPr>
          <a:xfrm>
            <a:off x="14827259" y="0"/>
            <a:ext cx="3460737" cy="3369311"/>
          </a:xfrm>
          <a:custGeom>
            <a:avLst/>
            <a:gdLst/>
            <a:ahLst/>
            <a:cxnLst/>
            <a:rect l="l" t="t" r="r" b="b"/>
            <a:pathLst>
              <a:path w="5055173" h="5890561">
                <a:moveTo>
                  <a:pt x="0" y="0"/>
                </a:moveTo>
                <a:lnTo>
                  <a:pt x="5055173" y="0"/>
                </a:lnTo>
                <a:lnTo>
                  <a:pt x="5055173" y="5890562"/>
                </a:lnTo>
                <a:lnTo>
                  <a:pt x="0" y="5890562"/>
                </a:lnTo>
                <a:lnTo>
                  <a:pt x="0" y="0"/>
                </a:lnTo>
                <a:close/>
              </a:path>
            </a:pathLst>
          </a:custGeom>
          <a:blipFill>
            <a:blip>
              <a:extLst>
                <a:ext uri="{96DAC541-7B7A-43D3-8B79-37D633B846F1}">
                  <asvg:svgBlip xmlns:asvg="http://schemas.microsoft.com/office/drawing/2016/SVG/main" r:embed="rId5"/>
                </a:ext>
              </a:extLst>
            </a:blip>
            <a:stretch>
              <a:fillRect t="-74830" r="-46072"/>
            </a:stretch>
          </a:blipFill>
        </p:spPr>
        <p:txBody>
          <a:bodyPr/>
          <a:lstStyle/>
          <a:p>
            <a:endParaRPr lang="en-US"/>
          </a:p>
        </p:txBody>
      </p:sp>
      <p:sp>
        <p:nvSpPr>
          <p:cNvPr id="7" name="Freeform 7"/>
          <p:cNvSpPr/>
          <p:nvPr/>
        </p:nvSpPr>
        <p:spPr>
          <a:xfrm rot="5400000">
            <a:off x="3525042" y="-2496339"/>
            <a:ext cx="1706326" cy="6699008"/>
          </a:xfrm>
          <a:custGeom>
            <a:avLst/>
            <a:gdLst/>
            <a:ahLst/>
            <a:cxnLst/>
            <a:rect l="l" t="t" r="r" b="b"/>
            <a:pathLst>
              <a:path w="2350743" h="6699008">
                <a:moveTo>
                  <a:pt x="0" y="0"/>
                </a:moveTo>
                <a:lnTo>
                  <a:pt x="2350743" y="0"/>
                </a:lnTo>
                <a:lnTo>
                  <a:pt x="2350743" y="6699008"/>
                </a:lnTo>
                <a:lnTo>
                  <a:pt x="0" y="6699008"/>
                </a:lnTo>
                <a:lnTo>
                  <a:pt x="0" y="0"/>
                </a:lnTo>
                <a:close/>
              </a:path>
            </a:pathLst>
          </a:custGeom>
          <a:blipFill>
            <a:blip>
              <a:extLst>
                <a:ext uri="{96DAC541-7B7A-43D3-8B79-37D633B846F1}">
                  <asvg:svgBlip xmlns:asvg="http://schemas.microsoft.com/office/drawing/2016/SVG/main" r:embed="rId6"/>
                </a:ext>
              </a:extLst>
            </a:blip>
            <a:stretch>
              <a:fillRect l="-37766"/>
            </a:stretch>
          </a:blipFill>
        </p:spPr>
        <p:txBody>
          <a:bodyPr/>
          <a:lstStyle/>
          <a:p>
            <a:endParaRPr lang="en-US" dirty="0"/>
          </a:p>
        </p:txBody>
      </p:sp>
      <p:sp>
        <p:nvSpPr>
          <p:cNvPr id="8" name="Freeform 8"/>
          <p:cNvSpPr/>
          <p:nvPr/>
        </p:nvSpPr>
        <p:spPr>
          <a:xfrm>
            <a:off x="0" y="5748017"/>
            <a:ext cx="4104411" cy="4538984"/>
          </a:xfrm>
          <a:custGeom>
            <a:avLst/>
            <a:gdLst/>
            <a:ahLst/>
            <a:cxnLst/>
            <a:rect l="l" t="t" r="r" b="b"/>
            <a:pathLst>
              <a:path w="7743847" h="5829005">
                <a:moveTo>
                  <a:pt x="0" y="0"/>
                </a:moveTo>
                <a:lnTo>
                  <a:pt x="7743847" y="0"/>
                </a:lnTo>
                <a:lnTo>
                  <a:pt x="7743847" y="5829005"/>
                </a:lnTo>
                <a:lnTo>
                  <a:pt x="0" y="5829005"/>
                </a:lnTo>
                <a:lnTo>
                  <a:pt x="0" y="0"/>
                </a:lnTo>
                <a:close/>
              </a:path>
            </a:pathLst>
          </a:custGeom>
          <a:blipFill>
            <a:blip>
              <a:extLst>
                <a:ext uri="{96DAC541-7B7A-43D3-8B79-37D633B846F1}">
                  <asvg:svgBlip xmlns:asvg="http://schemas.microsoft.com/office/drawing/2016/SVG/main" r:embed="rId7"/>
                </a:ext>
              </a:extLst>
            </a:blip>
            <a:stretch>
              <a:fillRect l="-88672" r="1" b="-28421"/>
            </a:stretch>
          </a:blipFill>
        </p:spPr>
        <p:txBody>
          <a:bodyPr/>
          <a:lstStyle/>
          <a:p>
            <a:endParaRPr lang="en-US"/>
          </a:p>
        </p:txBody>
      </p:sp>
      <p:sp>
        <p:nvSpPr>
          <p:cNvPr id="9" name="Freeform 9"/>
          <p:cNvSpPr/>
          <p:nvPr/>
        </p:nvSpPr>
        <p:spPr>
          <a:xfrm>
            <a:off x="1028700" y="3584752"/>
            <a:ext cx="1605816" cy="1337207"/>
          </a:xfrm>
          <a:custGeom>
            <a:avLst/>
            <a:gdLst/>
            <a:ahLst/>
            <a:cxnLst/>
            <a:rect l="l" t="t" r="r" b="b"/>
            <a:pathLst>
              <a:path w="1605816" h="1337207">
                <a:moveTo>
                  <a:pt x="0" y="0"/>
                </a:moveTo>
                <a:lnTo>
                  <a:pt x="1605816" y="0"/>
                </a:lnTo>
                <a:lnTo>
                  <a:pt x="1605816" y="1337206"/>
                </a:lnTo>
                <a:lnTo>
                  <a:pt x="0" y="133720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7659587" y="5190951"/>
            <a:ext cx="1605816" cy="1337207"/>
          </a:xfrm>
          <a:custGeom>
            <a:avLst/>
            <a:gdLst/>
            <a:ahLst/>
            <a:cxnLst/>
            <a:rect l="l" t="t" r="r" b="b"/>
            <a:pathLst>
              <a:path w="1605816" h="1337207">
                <a:moveTo>
                  <a:pt x="0" y="0"/>
                </a:moveTo>
                <a:lnTo>
                  <a:pt x="1605816" y="0"/>
                </a:lnTo>
                <a:lnTo>
                  <a:pt x="1605816" y="1337206"/>
                </a:lnTo>
                <a:lnTo>
                  <a:pt x="0" y="133720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5421801">
            <a:off x="6457725" y="9437545"/>
            <a:ext cx="1505261" cy="1253472"/>
          </a:xfrm>
          <a:custGeom>
            <a:avLst/>
            <a:gdLst/>
            <a:ahLst/>
            <a:cxnLst/>
            <a:rect l="l" t="t" r="r" b="b"/>
            <a:pathLst>
              <a:path w="1505261" h="1253472">
                <a:moveTo>
                  <a:pt x="0" y="0"/>
                </a:moveTo>
                <a:lnTo>
                  <a:pt x="1505261" y="0"/>
                </a:lnTo>
                <a:lnTo>
                  <a:pt x="1505261" y="1253472"/>
                </a:lnTo>
                <a:lnTo>
                  <a:pt x="0" y="125347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0" y="9415885"/>
            <a:ext cx="18288000" cy="871115"/>
            <a:chOff x="0" y="0"/>
            <a:chExt cx="24384000" cy="1161487"/>
          </a:xfrm>
        </p:grpSpPr>
        <p:grpSp>
          <p:nvGrpSpPr>
            <p:cNvPr id="14" name="Group 14"/>
            <p:cNvGrpSpPr/>
            <p:nvPr/>
          </p:nvGrpSpPr>
          <p:grpSpPr>
            <a:xfrm>
              <a:off x="0" y="0"/>
              <a:ext cx="24384000" cy="1161487"/>
              <a:chOff x="0" y="0"/>
              <a:chExt cx="4816593" cy="229429"/>
            </a:xfrm>
          </p:grpSpPr>
          <p:sp>
            <p:nvSpPr>
              <p:cNvPr id="15" name="Freeform 15"/>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6" name="TextBox 16"/>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9"/>
              <a:stretch>
                <a:fillRect/>
              </a:stretch>
            </a:blipFill>
          </p:spPr>
          <p:txBody>
            <a:bodyPr/>
            <a:lstStyle/>
            <a:p>
              <a:endParaRPr lang="en-US"/>
            </a:p>
          </p:txBody>
        </p:sp>
      </p:grpSp>
      <p:sp>
        <p:nvSpPr>
          <p:cNvPr id="18" name="Freeform 18"/>
          <p:cNvSpPr/>
          <p:nvPr/>
        </p:nvSpPr>
        <p:spPr>
          <a:xfrm>
            <a:off x="9563025" y="272110"/>
            <a:ext cx="4395982" cy="2621105"/>
          </a:xfrm>
          <a:custGeom>
            <a:avLst/>
            <a:gdLst/>
            <a:ahLst/>
            <a:cxnLst/>
            <a:rect l="l" t="t" r="r" b="b"/>
            <a:pathLst>
              <a:path w="4395982" h="2621105">
                <a:moveTo>
                  <a:pt x="0" y="0"/>
                </a:moveTo>
                <a:lnTo>
                  <a:pt x="4395983" y="0"/>
                </a:lnTo>
                <a:lnTo>
                  <a:pt x="4395983" y="2621104"/>
                </a:lnTo>
                <a:lnTo>
                  <a:pt x="0" y="262110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3133870" y="5420735"/>
            <a:ext cx="12791929" cy="718145"/>
          </a:xfrm>
          <a:prstGeom prst="rect">
            <a:avLst/>
          </a:prstGeom>
        </p:spPr>
        <p:txBody>
          <a:bodyPr wrap="square" lIns="0" tIns="0" rIns="0" bIns="0" rtlCol="0" anchor="t">
            <a:spAutoFit/>
          </a:bodyPr>
          <a:lstStyle/>
          <a:p>
            <a:pPr algn="ctr">
              <a:lnSpc>
                <a:spcPts val="5603"/>
              </a:lnSpc>
              <a:spcBef>
                <a:spcPct val="0"/>
              </a:spcBef>
            </a:pPr>
            <a:r>
              <a:rPr lang="en-US" sz="4002" dirty="0">
                <a:solidFill>
                  <a:srgbClr val="016847"/>
                </a:solidFill>
                <a:latin typeface="Dreaming Outloud Sans"/>
                <a:ea typeface="Dreaming Outloud Sans"/>
                <a:cs typeface="Dreaming Outloud Sans"/>
                <a:sym typeface="Dreaming Outloud Sans"/>
              </a:rPr>
              <a:t>The ingredients, tools, and habits that help Bulls thrive.</a:t>
            </a:r>
          </a:p>
        </p:txBody>
      </p:sp>
      <p:sp>
        <p:nvSpPr>
          <p:cNvPr id="20" name="TextBox 20"/>
          <p:cNvSpPr txBox="1"/>
          <p:nvPr/>
        </p:nvSpPr>
        <p:spPr>
          <a:xfrm rot="-95073">
            <a:off x="10067971" y="586480"/>
            <a:ext cx="3347499" cy="1463322"/>
          </a:xfrm>
          <a:prstGeom prst="rect">
            <a:avLst/>
          </a:prstGeom>
        </p:spPr>
        <p:txBody>
          <a:bodyPr lIns="0" tIns="0" rIns="0" bIns="0" rtlCol="0" anchor="t">
            <a:spAutoFit/>
          </a:bodyPr>
          <a:lstStyle/>
          <a:p>
            <a:pPr algn="ctr">
              <a:lnSpc>
                <a:spcPts val="5719"/>
              </a:lnSpc>
            </a:pPr>
            <a:r>
              <a:rPr lang="en-US" sz="4930" i="1">
                <a:solidFill>
                  <a:srgbClr val="016847"/>
                </a:solidFill>
                <a:latin typeface="Glacial Indifference Italics"/>
                <a:ea typeface="Glacial Indifference Italics"/>
                <a:cs typeface="Glacial Indifference Italics"/>
                <a:sym typeface="Glacial Indifference Italics"/>
              </a:rPr>
              <a:t>Welcome to </a:t>
            </a:r>
          </a:p>
          <a:p>
            <a:pPr algn="ctr">
              <a:lnSpc>
                <a:spcPts val="5719"/>
              </a:lnSpc>
            </a:pPr>
            <a:r>
              <a:rPr lang="en-US" sz="4930" i="1">
                <a:solidFill>
                  <a:srgbClr val="016847"/>
                </a:solidFill>
                <a:latin typeface="Glacial Indifference Italics"/>
                <a:ea typeface="Glacial Indifference Italics"/>
                <a:cs typeface="Glacial Indifference Italics"/>
                <a:sym typeface="Glacial Indifference Italics"/>
              </a:rPr>
              <a:t>the kitchen!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4055461" cy="10283669"/>
            <a:chOff x="0" y="0"/>
            <a:chExt cx="1984221" cy="2963234"/>
          </a:xfrm>
        </p:grpSpPr>
        <p:sp>
          <p:nvSpPr>
            <p:cNvPr id="3" name="Freeform 3"/>
            <p:cNvSpPr/>
            <p:nvPr/>
          </p:nvSpPr>
          <p:spPr>
            <a:xfrm>
              <a:off x="0" y="0"/>
              <a:ext cx="1984221" cy="2963234"/>
            </a:xfrm>
            <a:custGeom>
              <a:avLst/>
              <a:gdLst/>
              <a:ahLst/>
              <a:cxnLst/>
              <a:rect l="l" t="t" r="r" b="b"/>
              <a:pathLst>
                <a:path w="1984221" h="2963234">
                  <a:moveTo>
                    <a:pt x="0" y="0"/>
                  </a:moveTo>
                  <a:lnTo>
                    <a:pt x="1984221" y="0"/>
                  </a:lnTo>
                  <a:lnTo>
                    <a:pt x="1984221" y="2963234"/>
                  </a:lnTo>
                  <a:lnTo>
                    <a:pt x="0" y="2963234"/>
                  </a:lnTo>
                  <a:close/>
                </a:path>
              </a:pathLst>
            </a:custGeom>
            <a:solidFill>
              <a:srgbClr val="5C7D52"/>
            </a:solidFill>
          </p:spPr>
          <p:txBody>
            <a:bodyPr/>
            <a:lstStyle/>
            <a:p>
              <a:endParaRPr lang="en-US"/>
            </a:p>
          </p:txBody>
        </p:sp>
        <p:sp>
          <p:nvSpPr>
            <p:cNvPr id="4" name="TextBox 4"/>
            <p:cNvSpPr txBox="1"/>
            <p:nvPr/>
          </p:nvSpPr>
          <p:spPr>
            <a:xfrm>
              <a:off x="0" y="-38100"/>
              <a:ext cx="1984221" cy="300133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6105" y="37711"/>
            <a:ext cx="2980330" cy="1900997"/>
          </a:xfrm>
          <a:custGeom>
            <a:avLst/>
            <a:gdLst/>
            <a:ahLst/>
            <a:cxnLst/>
            <a:rect l="l" t="t" r="r" b="b"/>
            <a:pathLst>
              <a:path w="6083710" h="4114800">
                <a:moveTo>
                  <a:pt x="0" y="0"/>
                </a:moveTo>
                <a:lnTo>
                  <a:pt x="6083709" y="0"/>
                </a:lnTo>
                <a:lnTo>
                  <a:pt x="6083709"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l="-42082" t="-33333"/>
            </a:stretch>
          </a:blipFill>
        </p:spPr>
        <p:txBody>
          <a:bodyPr/>
          <a:lstStyle/>
          <a:p>
            <a:endParaRPr lang="en-US"/>
          </a:p>
        </p:txBody>
      </p:sp>
      <p:sp>
        <p:nvSpPr>
          <p:cNvPr id="6" name="Freeform 6"/>
          <p:cNvSpPr/>
          <p:nvPr/>
        </p:nvSpPr>
        <p:spPr>
          <a:xfrm>
            <a:off x="932722" y="1805716"/>
            <a:ext cx="3780957" cy="4715479"/>
          </a:xfrm>
          <a:custGeom>
            <a:avLst/>
            <a:gdLst/>
            <a:ahLst/>
            <a:cxnLst/>
            <a:rect l="l" t="t" r="r" b="b"/>
            <a:pathLst>
              <a:path w="3780957" h="4715479">
                <a:moveTo>
                  <a:pt x="0" y="0"/>
                </a:moveTo>
                <a:lnTo>
                  <a:pt x="3780957" y="0"/>
                </a:lnTo>
                <a:lnTo>
                  <a:pt x="3780957" y="4715479"/>
                </a:lnTo>
                <a:lnTo>
                  <a:pt x="0" y="471547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1815629" y="6082055"/>
            <a:ext cx="5258428" cy="1627169"/>
          </a:xfrm>
          <a:custGeom>
            <a:avLst/>
            <a:gdLst/>
            <a:ahLst/>
            <a:cxnLst/>
            <a:rect l="l" t="t" r="r" b="b"/>
            <a:pathLst>
              <a:path w="6321620" h="4114800">
                <a:moveTo>
                  <a:pt x="0" y="0"/>
                </a:moveTo>
                <a:lnTo>
                  <a:pt x="6321620" y="0"/>
                </a:lnTo>
                <a:lnTo>
                  <a:pt x="6321620"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l="-36522" t="-193359" b="-2"/>
            </a:stretch>
          </a:blipFill>
        </p:spPr>
        <p:txBody>
          <a:bodyPr/>
          <a:lstStyle/>
          <a:p>
            <a:endParaRPr lang="en-US" dirty="0"/>
          </a:p>
        </p:txBody>
      </p:sp>
      <p:sp>
        <p:nvSpPr>
          <p:cNvPr id="8" name="Freeform 8"/>
          <p:cNvSpPr/>
          <p:nvPr/>
        </p:nvSpPr>
        <p:spPr>
          <a:xfrm>
            <a:off x="-865582" y="3293158"/>
            <a:ext cx="1605816" cy="1337207"/>
          </a:xfrm>
          <a:custGeom>
            <a:avLst/>
            <a:gdLst/>
            <a:ahLst/>
            <a:cxnLst/>
            <a:rect l="l" t="t" r="r" b="b"/>
            <a:pathLst>
              <a:path w="1605816" h="1337207">
                <a:moveTo>
                  <a:pt x="0" y="0"/>
                </a:moveTo>
                <a:lnTo>
                  <a:pt x="1605816" y="0"/>
                </a:lnTo>
                <a:lnTo>
                  <a:pt x="1605816" y="1337206"/>
                </a:lnTo>
                <a:lnTo>
                  <a:pt x="0" y="133720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a:off x="2508128" y="7930685"/>
            <a:ext cx="1605816" cy="1337207"/>
          </a:xfrm>
          <a:custGeom>
            <a:avLst/>
            <a:gdLst/>
            <a:ahLst/>
            <a:cxnLst/>
            <a:rect l="l" t="t" r="r" b="b"/>
            <a:pathLst>
              <a:path w="1605816" h="1337207">
                <a:moveTo>
                  <a:pt x="1605816" y="0"/>
                </a:moveTo>
                <a:lnTo>
                  <a:pt x="0" y="0"/>
                </a:lnTo>
                <a:lnTo>
                  <a:pt x="0" y="1337206"/>
                </a:lnTo>
                <a:lnTo>
                  <a:pt x="1605816" y="1337206"/>
                </a:lnTo>
                <a:lnTo>
                  <a:pt x="1605816"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0" y="9412553"/>
            <a:ext cx="18288000" cy="871115"/>
            <a:chOff x="0" y="0"/>
            <a:chExt cx="24384000" cy="1161487"/>
          </a:xfrm>
        </p:grpSpPr>
        <p:grpSp>
          <p:nvGrpSpPr>
            <p:cNvPr id="11" name="Group 11"/>
            <p:cNvGrpSpPr/>
            <p:nvPr/>
          </p:nvGrpSpPr>
          <p:grpSpPr>
            <a:xfrm>
              <a:off x="0" y="0"/>
              <a:ext cx="24384000" cy="1161487"/>
              <a:chOff x="0" y="0"/>
              <a:chExt cx="4816593" cy="229429"/>
            </a:xfrm>
          </p:grpSpPr>
          <p:sp>
            <p:nvSpPr>
              <p:cNvPr id="12" name="Freeform 12"/>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3" name="TextBox 13"/>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8"/>
              <a:stretch>
                <a:fillRect/>
              </a:stretch>
            </a:blipFill>
          </p:spPr>
          <p:txBody>
            <a:bodyPr/>
            <a:lstStyle/>
            <a:p>
              <a:endParaRPr lang="en-US"/>
            </a:p>
          </p:txBody>
        </p:sp>
      </p:grpSp>
      <p:sp>
        <p:nvSpPr>
          <p:cNvPr id="15" name="Freeform 15"/>
          <p:cNvSpPr/>
          <p:nvPr/>
        </p:nvSpPr>
        <p:spPr>
          <a:xfrm>
            <a:off x="5303508" y="3086100"/>
            <a:ext cx="2757041" cy="3643667"/>
          </a:xfrm>
          <a:custGeom>
            <a:avLst/>
            <a:gdLst/>
            <a:ahLst/>
            <a:cxnLst/>
            <a:rect l="l" t="t" r="r" b="b"/>
            <a:pathLst>
              <a:path w="2757041" h="3643667">
                <a:moveTo>
                  <a:pt x="0" y="0"/>
                </a:moveTo>
                <a:lnTo>
                  <a:pt x="2757042" y="0"/>
                </a:lnTo>
                <a:lnTo>
                  <a:pt x="2757042" y="3643667"/>
                </a:lnTo>
                <a:lnTo>
                  <a:pt x="0" y="3643667"/>
                </a:lnTo>
                <a:lnTo>
                  <a:pt x="0" y="0"/>
                </a:lnTo>
                <a:close/>
              </a:path>
            </a:pathLst>
          </a:custGeom>
          <a:blipFill>
            <a:blip r:embed="rId9"/>
            <a:stretch>
              <a:fillRect/>
            </a:stretch>
          </a:blipFill>
        </p:spPr>
        <p:txBody>
          <a:bodyPr/>
          <a:lstStyle/>
          <a:p>
            <a:endParaRPr lang="en-US"/>
          </a:p>
        </p:txBody>
      </p:sp>
      <p:sp>
        <p:nvSpPr>
          <p:cNvPr id="16" name="Freeform 16"/>
          <p:cNvSpPr/>
          <p:nvPr/>
        </p:nvSpPr>
        <p:spPr>
          <a:xfrm>
            <a:off x="8525436" y="3086100"/>
            <a:ext cx="2757041" cy="3643667"/>
          </a:xfrm>
          <a:custGeom>
            <a:avLst/>
            <a:gdLst/>
            <a:ahLst/>
            <a:cxnLst/>
            <a:rect l="l" t="t" r="r" b="b"/>
            <a:pathLst>
              <a:path w="2757041" h="3643667">
                <a:moveTo>
                  <a:pt x="0" y="0"/>
                </a:moveTo>
                <a:lnTo>
                  <a:pt x="2757042" y="0"/>
                </a:lnTo>
                <a:lnTo>
                  <a:pt x="2757042" y="3643667"/>
                </a:lnTo>
                <a:lnTo>
                  <a:pt x="0" y="3643667"/>
                </a:lnTo>
                <a:lnTo>
                  <a:pt x="0" y="0"/>
                </a:lnTo>
                <a:close/>
              </a:path>
            </a:pathLst>
          </a:custGeom>
          <a:blipFill>
            <a:blip r:embed="rId10"/>
            <a:stretch>
              <a:fillRect/>
            </a:stretch>
          </a:blipFill>
        </p:spPr>
        <p:txBody>
          <a:bodyPr/>
          <a:lstStyle/>
          <a:p>
            <a:endParaRPr lang="en-US"/>
          </a:p>
        </p:txBody>
      </p:sp>
      <p:sp>
        <p:nvSpPr>
          <p:cNvPr id="17" name="Freeform 17"/>
          <p:cNvSpPr/>
          <p:nvPr/>
        </p:nvSpPr>
        <p:spPr>
          <a:xfrm>
            <a:off x="11747237" y="3086100"/>
            <a:ext cx="2757041" cy="3643667"/>
          </a:xfrm>
          <a:custGeom>
            <a:avLst/>
            <a:gdLst/>
            <a:ahLst/>
            <a:cxnLst/>
            <a:rect l="l" t="t" r="r" b="b"/>
            <a:pathLst>
              <a:path w="2757041" h="3643667">
                <a:moveTo>
                  <a:pt x="0" y="0"/>
                </a:moveTo>
                <a:lnTo>
                  <a:pt x="2757041" y="0"/>
                </a:lnTo>
                <a:lnTo>
                  <a:pt x="2757041" y="3643667"/>
                </a:lnTo>
                <a:lnTo>
                  <a:pt x="0" y="3643667"/>
                </a:lnTo>
                <a:lnTo>
                  <a:pt x="0" y="0"/>
                </a:lnTo>
                <a:close/>
              </a:path>
            </a:pathLst>
          </a:custGeom>
          <a:blipFill>
            <a:blip r:embed="rId11"/>
            <a:stretch>
              <a:fillRect/>
            </a:stretch>
          </a:blipFill>
        </p:spPr>
        <p:txBody>
          <a:bodyPr/>
          <a:lstStyle/>
          <a:p>
            <a:endParaRPr lang="en-US"/>
          </a:p>
        </p:txBody>
      </p:sp>
      <p:sp>
        <p:nvSpPr>
          <p:cNvPr id="19" name="AutoShape 19"/>
          <p:cNvSpPr/>
          <p:nvPr/>
        </p:nvSpPr>
        <p:spPr>
          <a:xfrm>
            <a:off x="5279316" y="2286000"/>
            <a:ext cx="6492240" cy="0"/>
          </a:xfrm>
          <a:prstGeom prst="line">
            <a:avLst/>
          </a:prstGeom>
          <a:ln w="38100" cap="flat">
            <a:solidFill>
              <a:srgbClr val="1D454F"/>
            </a:solidFill>
            <a:prstDash val="solid"/>
            <a:headEnd type="oval" w="lg" len="lg"/>
            <a:tailEnd type="oval" w="lg" len="lg"/>
          </a:ln>
        </p:spPr>
        <p:txBody>
          <a:bodyPr/>
          <a:lstStyle/>
          <a:p>
            <a:endParaRPr lang="en-US"/>
          </a:p>
        </p:txBody>
      </p:sp>
      <p:sp>
        <p:nvSpPr>
          <p:cNvPr id="20" name="Freeform 20"/>
          <p:cNvSpPr/>
          <p:nvPr/>
        </p:nvSpPr>
        <p:spPr>
          <a:xfrm rot="739661">
            <a:off x="14289934" y="493027"/>
            <a:ext cx="851716" cy="990367"/>
          </a:xfrm>
          <a:custGeom>
            <a:avLst/>
            <a:gdLst/>
            <a:ahLst/>
            <a:cxnLst/>
            <a:rect l="l" t="t" r="r" b="b"/>
            <a:pathLst>
              <a:path w="851716" h="990367">
                <a:moveTo>
                  <a:pt x="0" y="0"/>
                </a:moveTo>
                <a:lnTo>
                  <a:pt x="851716" y="0"/>
                </a:lnTo>
                <a:lnTo>
                  <a:pt x="851716" y="990367"/>
                </a:lnTo>
                <a:lnTo>
                  <a:pt x="0" y="990367"/>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1"/>
          <p:cNvSpPr txBox="1"/>
          <p:nvPr/>
        </p:nvSpPr>
        <p:spPr>
          <a:xfrm>
            <a:off x="4713679" y="895350"/>
            <a:ext cx="10380557" cy="1201746"/>
          </a:xfrm>
          <a:prstGeom prst="rect">
            <a:avLst/>
          </a:prstGeom>
        </p:spPr>
        <p:txBody>
          <a:bodyPr lIns="0" tIns="0" rIns="0" bIns="0" rtlCol="0" anchor="t">
            <a:spAutoFit/>
          </a:bodyPr>
          <a:lstStyle/>
          <a:p>
            <a:pPr algn="ctr">
              <a:lnSpc>
                <a:spcPts val="9887"/>
              </a:lnSpc>
              <a:spcBef>
                <a:spcPct val="0"/>
              </a:spcBef>
            </a:pPr>
            <a:r>
              <a:rPr lang="en-US" sz="7062" b="1">
                <a:solidFill>
                  <a:srgbClr val="3B5F3E"/>
                </a:solidFill>
                <a:latin typeface="Glacial Indifference Bold"/>
                <a:ea typeface="Glacial Indifference Bold"/>
                <a:cs typeface="Glacial Indifference Bold"/>
                <a:sym typeface="Glacial Indifference Bold"/>
              </a:rPr>
              <a:t>Meet Your Sous Chefs</a:t>
            </a:r>
          </a:p>
        </p:txBody>
      </p:sp>
      <p:sp>
        <p:nvSpPr>
          <p:cNvPr id="22" name="TextBox 22"/>
          <p:cNvSpPr txBox="1"/>
          <p:nvPr/>
        </p:nvSpPr>
        <p:spPr>
          <a:xfrm>
            <a:off x="4883914" y="6834542"/>
            <a:ext cx="3447165" cy="2519537"/>
          </a:xfrm>
          <a:prstGeom prst="rect">
            <a:avLst/>
          </a:prstGeom>
        </p:spPr>
        <p:txBody>
          <a:bodyPr lIns="0" tIns="0" rIns="0" bIns="0" rtlCol="0" anchor="t">
            <a:spAutoFit/>
          </a:bodyPr>
          <a:lstStyle/>
          <a:p>
            <a:pPr algn="ctr">
              <a:lnSpc>
                <a:spcPts val="2877"/>
              </a:lnSpc>
            </a:pPr>
            <a:r>
              <a:rPr lang="en-US" sz="2055" b="1">
                <a:solidFill>
                  <a:srgbClr val="3B5F3E"/>
                </a:solidFill>
                <a:latin typeface="Glacial Indifference Bold"/>
                <a:ea typeface="Glacial Indifference Bold"/>
                <a:cs typeface="Glacial Indifference Bold"/>
                <a:sym typeface="Glacial Indifference Bold"/>
              </a:rPr>
              <a:t>Angela Hollenback</a:t>
            </a:r>
          </a:p>
          <a:p>
            <a:pPr algn="ctr">
              <a:lnSpc>
                <a:spcPts val="2877"/>
              </a:lnSpc>
            </a:pPr>
            <a:r>
              <a:rPr lang="en-US" sz="2055">
                <a:solidFill>
                  <a:srgbClr val="3B5F3E"/>
                </a:solidFill>
                <a:latin typeface="Glacial Indifference"/>
                <a:ea typeface="Glacial Indifference"/>
                <a:cs typeface="Glacial Indifference"/>
                <a:sym typeface="Glacial Indifference"/>
              </a:rPr>
              <a:t>ahollenback@usf.edu</a:t>
            </a:r>
          </a:p>
          <a:p>
            <a:pPr marL="443811" lvl="1" indent="-221905" algn="l">
              <a:lnSpc>
                <a:spcPts val="2877"/>
              </a:lnSpc>
              <a:buFont typeface="Arial"/>
              <a:buChar char="•"/>
            </a:pPr>
            <a:r>
              <a:rPr lang="en-US" sz="2055">
                <a:solidFill>
                  <a:srgbClr val="3B5F3E"/>
                </a:solidFill>
                <a:latin typeface="Glacial Indifference"/>
                <a:ea typeface="Glacial Indifference"/>
                <a:cs typeface="Glacial Indifference"/>
                <a:sym typeface="Glacial Indifference"/>
              </a:rPr>
              <a:t>Early Childhood</a:t>
            </a:r>
          </a:p>
          <a:p>
            <a:pPr marL="443811" lvl="1" indent="-221905" algn="l">
              <a:lnSpc>
                <a:spcPts val="2877"/>
              </a:lnSpc>
              <a:buFont typeface="Arial"/>
              <a:buChar char="•"/>
            </a:pPr>
            <a:r>
              <a:rPr lang="en-US" sz="2055">
                <a:solidFill>
                  <a:srgbClr val="3B5F3E"/>
                </a:solidFill>
                <a:latin typeface="Glacial Indifference"/>
                <a:ea typeface="Glacial Indifference"/>
                <a:cs typeface="Glacial Indifference"/>
                <a:sym typeface="Glacial Indifference"/>
              </a:rPr>
              <a:t>Exceptional Ed</a:t>
            </a:r>
          </a:p>
          <a:p>
            <a:pPr marL="443811" lvl="1" indent="-221905" algn="l">
              <a:lnSpc>
                <a:spcPts val="2877"/>
              </a:lnSpc>
              <a:buFont typeface="Arial"/>
              <a:buChar char="•"/>
            </a:pPr>
            <a:r>
              <a:rPr lang="en-US" sz="2055">
                <a:solidFill>
                  <a:srgbClr val="3B5F3E"/>
                </a:solidFill>
                <a:latin typeface="Glacial Indifference"/>
                <a:ea typeface="Glacial Indifference"/>
                <a:cs typeface="Glacial Indifference"/>
                <a:sym typeface="Glacial Indifference"/>
              </a:rPr>
              <a:t>K-6 Elem &amp; K-12 ESE</a:t>
            </a:r>
          </a:p>
          <a:p>
            <a:pPr marL="443811" lvl="1" indent="-221905" algn="l">
              <a:lnSpc>
                <a:spcPts val="2877"/>
              </a:lnSpc>
              <a:buFont typeface="Arial"/>
              <a:buChar char="•"/>
            </a:pPr>
            <a:r>
              <a:rPr lang="en-US" sz="2055">
                <a:solidFill>
                  <a:srgbClr val="3B5F3E"/>
                </a:solidFill>
                <a:latin typeface="Glacial Indifference"/>
                <a:ea typeface="Glacial Indifference"/>
                <a:cs typeface="Glacial Indifference"/>
                <a:sym typeface="Glacial Indifference"/>
              </a:rPr>
              <a:t>Informal Community </a:t>
            </a:r>
          </a:p>
          <a:p>
            <a:pPr algn="l">
              <a:lnSpc>
                <a:spcPts val="2877"/>
              </a:lnSpc>
            </a:pPr>
            <a:r>
              <a:rPr lang="en-US" sz="2055">
                <a:solidFill>
                  <a:srgbClr val="3B5F3E"/>
                </a:solidFill>
                <a:latin typeface="Glacial Indifference"/>
                <a:ea typeface="Glacial Indifference"/>
                <a:cs typeface="Glacial Indifference"/>
                <a:sym typeface="Glacial Indifference"/>
              </a:rPr>
              <a:t>      Based Ed</a:t>
            </a:r>
          </a:p>
        </p:txBody>
      </p:sp>
      <p:sp>
        <p:nvSpPr>
          <p:cNvPr id="23" name="TextBox 23"/>
          <p:cNvSpPr txBox="1"/>
          <p:nvPr/>
        </p:nvSpPr>
        <p:spPr>
          <a:xfrm>
            <a:off x="8060550" y="6834542"/>
            <a:ext cx="3447165" cy="1433687"/>
          </a:xfrm>
          <a:prstGeom prst="rect">
            <a:avLst/>
          </a:prstGeom>
        </p:spPr>
        <p:txBody>
          <a:bodyPr lIns="0" tIns="0" rIns="0" bIns="0" rtlCol="0" anchor="t">
            <a:spAutoFit/>
          </a:bodyPr>
          <a:lstStyle/>
          <a:p>
            <a:pPr algn="ctr">
              <a:lnSpc>
                <a:spcPts val="2877"/>
              </a:lnSpc>
            </a:pPr>
            <a:r>
              <a:rPr lang="en-US" sz="2055" b="1" dirty="0">
                <a:solidFill>
                  <a:srgbClr val="3B5F3E"/>
                </a:solidFill>
                <a:latin typeface="Glacial Indifference Bold"/>
                <a:ea typeface="Glacial Indifference Bold"/>
                <a:cs typeface="Glacial Indifference Bold"/>
                <a:sym typeface="Glacial Indifference Bold"/>
              </a:rPr>
              <a:t>Gitana Garcia</a:t>
            </a:r>
          </a:p>
          <a:p>
            <a:pPr algn="ctr">
              <a:lnSpc>
                <a:spcPts val="2877"/>
              </a:lnSpc>
            </a:pPr>
            <a:r>
              <a:rPr lang="en-US" sz="2055" dirty="0">
                <a:solidFill>
                  <a:srgbClr val="3B5F3E"/>
                </a:solidFill>
                <a:latin typeface="Glacial Indifference"/>
                <a:ea typeface="Glacial Indifference"/>
                <a:cs typeface="Glacial Indifference"/>
                <a:sym typeface="Glacial Indifference"/>
              </a:rPr>
              <a:t>gitanag@usf.edu</a:t>
            </a:r>
          </a:p>
          <a:p>
            <a:pPr marL="443811" lvl="1" indent="-221905" algn="l">
              <a:lnSpc>
                <a:spcPts val="2877"/>
              </a:lnSpc>
              <a:buFont typeface="Arial"/>
              <a:buChar char="•"/>
            </a:pPr>
            <a:r>
              <a:rPr lang="en-US" sz="2055" dirty="0">
                <a:solidFill>
                  <a:srgbClr val="3B5F3E"/>
                </a:solidFill>
                <a:latin typeface="Glacial Indifference"/>
                <a:ea typeface="Glacial Indifference"/>
                <a:cs typeface="Glacial Indifference"/>
                <a:sym typeface="Glacial Indifference"/>
              </a:rPr>
              <a:t>Exercise Science &amp; Kinesiology</a:t>
            </a:r>
          </a:p>
        </p:txBody>
      </p:sp>
      <p:sp>
        <p:nvSpPr>
          <p:cNvPr id="24" name="TextBox 24"/>
          <p:cNvSpPr txBox="1"/>
          <p:nvPr/>
        </p:nvSpPr>
        <p:spPr>
          <a:xfrm>
            <a:off x="11476835" y="6834542"/>
            <a:ext cx="3447165" cy="1795637"/>
          </a:xfrm>
          <a:prstGeom prst="rect">
            <a:avLst/>
          </a:prstGeom>
        </p:spPr>
        <p:txBody>
          <a:bodyPr lIns="0" tIns="0" rIns="0" bIns="0" rtlCol="0" anchor="t">
            <a:spAutoFit/>
          </a:bodyPr>
          <a:lstStyle/>
          <a:p>
            <a:pPr algn="ctr">
              <a:lnSpc>
                <a:spcPts val="2877"/>
              </a:lnSpc>
            </a:pPr>
            <a:r>
              <a:rPr lang="en-US" sz="2055" b="1">
                <a:solidFill>
                  <a:srgbClr val="3B5F3E"/>
                </a:solidFill>
                <a:latin typeface="Glacial Indifference Bold"/>
                <a:ea typeface="Glacial Indifference Bold"/>
                <a:cs typeface="Glacial Indifference Bold"/>
                <a:sym typeface="Glacial Indifference Bold"/>
              </a:rPr>
              <a:t>Bobby Brown</a:t>
            </a:r>
          </a:p>
          <a:p>
            <a:pPr algn="ctr">
              <a:lnSpc>
                <a:spcPts val="2877"/>
              </a:lnSpc>
            </a:pPr>
            <a:r>
              <a:rPr lang="en-US" sz="2055">
                <a:solidFill>
                  <a:srgbClr val="3B5F3E"/>
                </a:solidFill>
                <a:latin typeface="Glacial Indifference"/>
                <a:ea typeface="Glacial Indifference"/>
                <a:cs typeface="Glacial Indifference"/>
                <a:sym typeface="Glacial Indifference"/>
              </a:rPr>
              <a:t>babrown7@usf.edu</a:t>
            </a:r>
          </a:p>
          <a:p>
            <a:pPr marL="443811" lvl="1" indent="-221905" algn="l">
              <a:lnSpc>
                <a:spcPts val="2877"/>
              </a:lnSpc>
              <a:buFont typeface="Arial"/>
              <a:buChar char="•"/>
            </a:pPr>
            <a:r>
              <a:rPr lang="en-US" sz="2055">
                <a:solidFill>
                  <a:srgbClr val="3B5F3E"/>
                </a:solidFill>
                <a:latin typeface="Glacial Indifference"/>
                <a:ea typeface="Glacial Indifference"/>
                <a:cs typeface="Glacial Indifference"/>
                <a:sym typeface="Glacial Indifference"/>
              </a:rPr>
              <a:t>Exercise Science &amp; Kinesiology</a:t>
            </a:r>
          </a:p>
          <a:p>
            <a:pPr marL="443811" lvl="1" indent="-221905" algn="l">
              <a:lnSpc>
                <a:spcPts val="2877"/>
              </a:lnSpc>
              <a:buFont typeface="Arial"/>
              <a:buChar char="•"/>
            </a:pPr>
            <a:r>
              <a:rPr lang="en-US" sz="2055">
                <a:solidFill>
                  <a:srgbClr val="3B5F3E"/>
                </a:solidFill>
                <a:latin typeface="Glacial Indifference"/>
                <a:ea typeface="Glacial Indifference"/>
                <a:cs typeface="Glacial Indifference"/>
                <a:sym typeface="Glacial Indifference"/>
              </a:rPr>
              <a:t>Physical Education</a:t>
            </a:r>
          </a:p>
        </p:txBody>
      </p:sp>
      <p:sp>
        <p:nvSpPr>
          <p:cNvPr id="25" name="TextBox 25"/>
          <p:cNvSpPr txBox="1"/>
          <p:nvPr/>
        </p:nvSpPr>
        <p:spPr>
          <a:xfrm>
            <a:off x="14504278" y="6834542"/>
            <a:ext cx="3447165" cy="1832425"/>
          </a:xfrm>
          <a:prstGeom prst="rect">
            <a:avLst/>
          </a:prstGeom>
        </p:spPr>
        <p:txBody>
          <a:bodyPr lIns="0" tIns="0" rIns="0" bIns="0" rtlCol="0" anchor="t">
            <a:spAutoFit/>
          </a:bodyPr>
          <a:lstStyle/>
          <a:p>
            <a:pPr algn="ctr">
              <a:lnSpc>
                <a:spcPts val="2877"/>
              </a:lnSpc>
            </a:pPr>
            <a:r>
              <a:rPr lang="en-US" sz="2055" b="1" dirty="0">
                <a:solidFill>
                  <a:srgbClr val="3B5F3E"/>
                </a:solidFill>
                <a:latin typeface="Glacial Indifference Bold"/>
                <a:ea typeface="Glacial Indifference Bold"/>
                <a:cs typeface="Glacial Indifference Bold"/>
                <a:sym typeface="Glacial Indifference Bold"/>
              </a:rPr>
              <a:t>Rachel Swafford</a:t>
            </a:r>
          </a:p>
          <a:p>
            <a:pPr algn="ctr">
              <a:lnSpc>
                <a:spcPts val="2877"/>
              </a:lnSpc>
            </a:pPr>
            <a:r>
              <a:rPr lang="en-US" sz="2055" dirty="0">
                <a:solidFill>
                  <a:srgbClr val="3B5F3E"/>
                </a:solidFill>
                <a:latin typeface="Glacial Indifference"/>
                <a:ea typeface="Glacial Indifference"/>
                <a:cs typeface="Glacial Indifference"/>
                <a:sym typeface="Glacial Indifference"/>
              </a:rPr>
              <a:t>mrswafford@usf.edu</a:t>
            </a:r>
          </a:p>
          <a:p>
            <a:pPr marL="443811" lvl="1" indent="-221905" algn="l">
              <a:lnSpc>
                <a:spcPts val="2877"/>
              </a:lnSpc>
              <a:buFont typeface="Arial"/>
              <a:buChar char="•"/>
            </a:pPr>
            <a:r>
              <a:rPr lang="en-US" sz="2055" dirty="0">
                <a:solidFill>
                  <a:srgbClr val="3B5F3E"/>
                </a:solidFill>
                <a:latin typeface="Glacial Indifference"/>
                <a:ea typeface="Glacial Indifference"/>
                <a:cs typeface="Glacial Indifference"/>
                <a:sym typeface="Glacial Indifference"/>
              </a:rPr>
              <a:t>Elementary Education</a:t>
            </a:r>
          </a:p>
          <a:p>
            <a:pPr marL="443811" lvl="1" indent="-221905" algn="l">
              <a:lnSpc>
                <a:spcPts val="2877"/>
              </a:lnSpc>
              <a:buFont typeface="Arial"/>
              <a:buChar char="•"/>
            </a:pPr>
            <a:r>
              <a:rPr lang="en-US" sz="2055" dirty="0">
                <a:solidFill>
                  <a:srgbClr val="3B5F3E"/>
                </a:solidFill>
                <a:latin typeface="Glacial Indifference"/>
                <a:ea typeface="Glacial Indifference"/>
                <a:cs typeface="Glacial Indifference"/>
                <a:sym typeface="Glacial Indifference"/>
              </a:rPr>
              <a:t>Secondary and Middle Grades Education</a:t>
            </a:r>
          </a:p>
        </p:txBody>
      </p:sp>
      <p:pic>
        <p:nvPicPr>
          <p:cNvPr id="27" name="Picture 26">
            <a:extLst>
              <a:ext uri="{FF2B5EF4-FFF2-40B4-BE49-F238E27FC236}">
                <a16:creationId xmlns:a16="http://schemas.microsoft.com/office/drawing/2014/main" id="{4A5B93A2-4302-8727-6A08-C813104565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17374" y="3049601"/>
            <a:ext cx="2732751" cy="36436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476737"/>
            <a:ext cx="18287996" cy="1746726"/>
            <a:chOff x="0" y="0"/>
            <a:chExt cx="5581167" cy="1248697"/>
          </a:xfrm>
        </p:grpSpPr>
        <p:sp>
          <p:nvSpPr>
            <p:cNvPr id="3" name="Freeform 3"/>
            <p:cNvSpPr/>
            <p:nvPr/>
          </p:nvSpPr>
          <p:spPr>
            <a:xfrm>
              <a:off x="0" y="0"/>
              <a:ext cx="5581167" cy="1248697"/>
            </a:xfrm>
            <a:custGeom>
              <a:avLst/>
              <a:gdLst/>
              <a:ahLst/>
              <a:cxnLst/>
              <a:rect l="l" t="t" r="r" b="b"/>
              <a:pathLst>
                <a:path w="5581167" h="1248697">
                  <a:moveTo>
                    <a:pt x="0" y="0"/>
                  </a:moveTo>
                  <a:lnTo>
                    <a:pt x="5581167" y="0"/>
                  </a:lnTo>
                  <a:lnTo>
                    <a:pt x="5581167" y="1248697"/>
                  </a:lnTo>
                  <a:lnTo>
                    <a:pt x="0" y="1248697"/>
                  </a:lnTo>
                  <a:close/>
                </a:path>
              </a:pathLst>
            </a:custGeom>
            <a:solidFill>
              <a:srgbClr val="5C7D52"/>
            </a:solidFill>
          </p:spPr>
          <p:txBody>
            <a:bodyPr/>
            <a:lstStyle/>
            <a:p>
              <a:endParaRPr lang="en-US"/>
            </a:p>
          </p:txBody>
        </p:sp>
        <p:sp>
          <p:nvSpPr>
            <p:cNvPr id="4" name="TextBox 4"/>
            <p:cNvSpPr txBox="1"/>
            <p:nvPr/>
          </p:nvSpPr>
          <p:spPr>
            <a:xfrm>
              <a:off x="0" y="-38100"/>
              <a:ext cx="5581167" cy="12867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5720214"/>
            <a:ext cx="4133988" cy="4114800"/>
          </a:xfrm>
          <a:custGeom>
            <a:avLst/>
            <a:gdLst/>
            <a:ahLst/>
            <a:cxnLst/>
            <a:rect l="l" t="t" r="r" b="b"/>
            <a:pathLst>
              <a:path w="6466114" h="4114800">
                <a:moveTo>
                  <a:pt x="0" y="0"/>
                </a:moveTo>
                <a:lnTo>
                  <a:pt x="6466114" y="0"/>
                </a:lnTo>
                <a:lnTo>
                  <a:pt x="6466114"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l="-58206"/>
            </a:stretch>
          </a:blipFill>
        </p:spPr>
        <p:txBody>
          <a:bodyPr/>
          <a:lstStyle/>
          <a:p>
            <a:endParaRPr lang="en-US"/>
          </a:p>
        </p:txBody>
      </p:sp>
      <p:sp>
        <p:nvSpPr>
          <p:cNvPr id="6" name="Freeform 6"/>
          <p:cNvSpPr/>
          <p:nvPr/>
        </p:nvSpPr>
        <p:spPr>
          <a:xfrm>
            <a:off x="4272475" y="7997802"/>
            <a:ext cx="6540213" cy="2225661"/>
          </a:xfrm>
          <a:custGeom>
            <a:avLst/>
            <a:gdLst/>
            <a:ahLst/>
            <a:cxnLst/>
            <a:rect l="l" t="t" r="r" b="b"/>
            <a:pathLst>
              <a:path w="6540213" h="3139302">
                <a:moveTo>
                  <a:pt x="0" y="0"/>
                </a:moveTo>
                <a:lnTo>
                  <a:pt x="6540213" y="0"/>
                </a:lnTo>
                <a:lnTo>
                  <a:pt x="6540213" y="3139303"/>
                </a:lnTo>
                <a:lnTo>
                  <a:pt x="0" y="3139303"/>
                </a:lnTo>
                <a:lnTo>
                  <a:pt x="0" y="0"/>
                </a:lnTo>
                <a:close/>
              </a:path>
            </a:pathLst>
          </a:custGeom>
          <a:blipFill>
            <a:blip>
              <a:extLst>
                <a:ext uri="{96DAC541-7B7A-43D3-8B79-37D633B846F1}">
                  <asvg:svgBlip xmlns:asvg="http://schemas.microsoft.com/office/drawing/2016/SVG/main" r:embed="rId3"/>
                </a:ext>
              </a:extLst>
            </a:blip>
            <a:stretch>
              <a:fillRect b="-41050"/>
            </a:stretch>
          </a:blipFill>
        </p:spPr>
        <p:txBody>
          <a:bodyPr/>
          <a:lstStyle/>
          <a:p>
            <a:endParaRPr lang="en-US"/>
          </a:p>
        </p:txBody>
      </p:sp>
      <p:sp>
        <p:nvSpPr>
          <p:cNvPr id="7" name="Freeform 7"/>
          <p:cNvSpPr/>
          <p:nvPr/>
        </p:nvSpPr>
        <p:spPr>
          <a:xfrm>
            <a:off x="938646" y="5143500"/>
            <a:ext cx="1234928" cy="1028358"/>
          </a:xfrm>
          <a:custGeom>
            <a:avLst/>
            <a:gdLst/>
            <a:ahLst/>
            <a:cxnLst/>
            <a:rect l="l" t="t" r="r" b="b"/>
            <a:pathLst>
              <a:path w="1234928" h="1028358">
                <a:moveTo>
                  <a:pt x="0" y="0"/>
                </a:moveTo>
                <a:lnTo>
                  <a:pt x="1234928" y="0"/>
                </a:lnTo>
                <a:lnTo>
                  <a:pt x="1234928" y="1028358"/>
                </a:lnTo>
                <a:lnTo>
                  <a:pt x="0" y="102835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7259300" y="-465354"/>
            <a:ext cx="1906928" cy="1587951"/>
          </a:xfrm>
          <a:custGeom>
            <a:avLst/>
            <a:gdLst/>
            <a:ahLst/>
            <a:cxnLst/>
            <a:rect l="l" t="t" r="r" b="b"/>
            <a:pathLst>
              <a:path w="1906928" h="1587951">
                <a:moveTo>
                  <a:pt x="0" y="0"/>
                </a:moveTo>
                <a:lnTo>
                  <a:pt x="1906928" y="0"/>
                </a:lnTo>
                <a:lnTo>
                  <a:pt x="1906928" y="1587950"/>
                </a:lnTo>
                <a:lnTo>
                  <a:pt x="0" y="158795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flipH="1">
            <a:off x="-607941" y="-465354"/>
            <a:ext cx="1508872" cy="1256478"/>
          </a:xfrm>
          <a:custGeom>
            <a:avLst/>
            <a:gdLst/>
            <a:ahLst/>
            <a:cxnLst/>
            <a:rect l="l" t="t" r="r" b="b"/>
            <a:pathLst>
              <a:path w="1508872" h="1256478">
                <a:moveTo>
                  <a:pt x="1508872" y="0"/>
                </a:moveTo>
                <a:lnTo>
                  <a:pt x="0" y="0"/>
                </a:lnTo>
                <a:lnTo>
                  <a:pt x="0" y="1256478"/>
                </a:lnTo>
                <a:lnTo>
                  <a:pt x="1508872" y="1256478"/>
                </a:lnTo>
                <a:lnTo>
                  <a:pt x="1508872"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AutoShape 10"/>
          <p:cNvSpPr/>
          <p:nvPr/>
        </p:nvSpPr>
        <p:spPr>
          <a:xfrm>
            <a:off x="1288489" y="4751002"/>
            <a:ext cx="2845499" cy="0"/>
          </a:xfrm>
          <a:prstGeom prst="line">
            <a:avLst/>
          </a:prstGeom>
          <a:ln w="47625" cap="flat">
            <a:solidFill>
              <a:srgbClr val="AEBE63"/>
            </a:solidFill>
            <a:prstDash val="solid"/>
            <a:headEnd type="oval" w="lg" len="lg"/>
            <a:tailEnd type="oval" w="lg" len="lg"/>
          </a:ln>
        </p:spPr>
        <p:txBody>
          <a:bodyPr/>
          <a:lstStyle/>
          <a:p>
            <a:endParaRPr lang="en-US"/>
          </a:p>
        </p:txBody>
      </p:sp>
      <p:sp>
        <p:nvSpPr>
          <p:cNvPr id="11" name="Freeform 11"/>
          <p:cNvSpPr/>
          <p:nvPr/>
        </p:nvSpPr>
        <p:spPr>
          <a:xfrm rot="1360524">
            <a:off x="14972139" y="6579997"/>
            <a:ext cx="3287107" cy="3417597"/>
          </a:xfrm>
          <a:custGeom>
            <a:avLst/>
            <a:gdLst/>
            <a:ahLst/>
            <a:cxnLst/>
            <a:rect l="l" t="t" r="r" b="b"/>
            <a:pathLst>
              <a:path w="3287107" h="3417597">
                <a:moveTo>
                  <a:pt x="0" y="0"/>
                </a:moveTo>
                <a:lnTo>
                  <a:pt x="3287107" y="0"/>
                </a:lnTo>
                <a:lnTo>
                  <a:pt x="3287107" y="3417597"/>
                </a:lnTo>
                <a:lnTo>
                  <a:pt x="0" y="341759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0" y="9415885"/>
            <a:ext cx="18288000" cy="871115"/>
            <a:chOff x="0" y="0"/>
            <a:chExt cx="24384000" cy="1161487"/>
          </a:xfrm>
        </p:grpSpPr>
        <p:grpSp>
          <p:nvGrpSpPr>
            <p:cNvPr id="13" name="Group 13"/>
            <p:cNvGrpSpPr/>
            <p:nvPr/>
          </p:nvGrpSpPr>
          <p:grpSpPr>
            <a:xfrm>
              <a:off x="0" y="0"/>
              <a:ext cx="24384000" cy="1161487"/>
              <a:chOff x="0" y="0"/>
              <a:chExt cx="4816593" cy="229429"/>
            </a:xfrm>
          </p:grpSpPr>
          <p:sp>
            <p:nvSpPr>
              <p:cNvPr id="14" name="Freeform 14"/>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5" name="TextBox 15"/>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7"/>
              <a:stretch>
                <a:fillRect/>
              </a:stretch>
            </a:blipFill>
          </p:spPr>
          <p:txBody>
            <a:bodyPr/>
            <a:lstStyle/>
            <a:p>
              <a:endParaRPr lang="en-US"/>
            </a:p>
          </p:txBody>
        </p:sp>
      </p:grpSp>
      <p:sp>
        <p:nvSpPr>
          <p:cNvPr id="17" name="Freeform 17"/>
          <p:cNvSpPr/>
          <p:nvPr/>
        </p:nvSpPr>
        <p:spPr>
          <a:xfrm rot="124825">
            <a:off x="7375932" y="883991"/>
            <a:ext cx="10017818" cy="7225351"/>
          </a:xfrm>
          <a:custGeom>
            <a:avLst/>
            <a:gdLst/>
            <a:ahLst/>
            <a:cxnLst/>
            <a:rect l="l" t="t" r="r" b="b"/>
            <a:pathLst>
              <a:path w="10017818" h="7225351">
                <a:moveTo>
                  <a:pt x="0" y="0"/>
                </a:moveTo>
                <a:lnTo>
                  <a:pt x="10017818" y="0"/>
                </a:lnTo>
                <a:lnTo>
                  <a:pt x="10017818" y="7225351"/>
                </a:lnTo>
                <a:lnTo>
                  <a:pt x="0" y="7225351"/>
                </a:lnTo>
                <a:lnTo>
                  <a:pt x="0" y="0"/>
                </a:lnTo>
                <a:close/>
              </a:path>
            </a:pathLst>
          </a:custGeom>
          <a:blipFill>
            <a:blip r:embed="rId8"/>
            <a:stretch>
              <a:fillRect/>
            </a:stretch>
          </a:blipFill>
        </p:spPr>
        <p:txBody>
          <a:bodyPr/>
          <a:lstStyle/>
          <a:p>
            <a:endParaRPr lang="en-US"/>
          </a:p>
        </p:txBody>
      </p:sp>
      <p:sp>
        <p:nvSpPr>
          <p:cNvPr id="18" name="Freeform 18"/>
          <p:cNvSpPr/>
          <p:nvPr/>
        </p:nvSpPr>
        <p:spPr>
          <a:xfrm rot="111325">
            <a:off x="9442557" y="1544061"/>
            <a:ext cx="236059" cy="237246"/>
          </a:xfrm>
          <a:custGeom>
            <a:avLst/>
            <a:gdLst/>
            <a:ahLst/>
            <a:cxnLst/>
            <a:rect l="l" t="t" r="r" b="b"/>
            <a:pathLst>
              <a:path w="236059" h="237246">
                <a:moveTo>
                  <a:pt x="0" y="0"/>
                </a:moveTo>
                <a:lnTo>
                  <a:pt x="236059" y="0"/>
                </a:lnTo>
                <a:lnTo>
                  <a:pt x="236059" y="237246"/>
                </a:lnTo>
                <a:lnTo>
                  <a:pt x="0" y="237246"/>
                </a:lnTo>
                <a:lnTo>
                  <a:pt x="0" y="0"/>
                </a:lnTo>
                <a:close/>
              </a:path>
            </a:pathLst>
          </a:custGeom>
          <a:blipFill>
            <a:blip r:embed="rId9"/>
            <a:stretch>
              <a:fillRect/>
            </a:stretch>
          </a:blipFill>
        </p:spPr>
        <p:txBody>
          <a:bodyPr/>
          <a:lstStyle/>
          <a:p>
            <a:endParaRPr lang="en-US"/>
          </a:p>
        </p:txBody>
      </p:sp>
      <p:sp>
        <p:nvSpPr>
          <p:cNvPr id="19" name="TextBox 19"/>
          <p:cNvSpPr txBox="1"/>
          <p:nvPr/>
        </p:nvSpPr>
        <p:spPr>
          <a:xfrm>
            <a:off x="1104628" y="1632666"/>
            <a:ext cx="6362972" cy="2819233"/>
          </a:xfrm>
          <a:prstGeom prst="rect">
            <a:avLst/>
          </a:prstGeom>
        </p:spPr>
        <p:txBody>
          <a:bodyPr lIns="0" tIns="0" rIns="0" bIns="0" rtlCol="0" anchor="t">
            <a:spAutoFit/>
          </a:bodyPr>
          <a:lstStyle/>
          <a:p>
            <a:pPr algn="l">
              <a:lnSpc>
                <a:spcPts val="11389"/>
              </a:lnSpc>
            </a:pPr>
            <a:r>
              <a:rPr lang="en-US" sz="8135" b="1" dirty="0">
                <a:solidFill>
                  <a:srgbClr val="3B5F3E"/>
                </a:solidFill>
                <a:latin typeface="Glacial Indifference Bold"/>
                <a:ea typeface="Glacial Indifference Bold"/>
                <a:cs typeface="Glacial Indifference Bold"/>
                <a:sym typeface="Glacial Indifference Bold"/>
              </a:rPr>
              <a:t>Meet with </a:t>
            </a:r>
          </a:p>
          <a:p>
            <a:pPr algn="l">
              <a:lnSpc>
                <a:spcPts val="11389"/>
              </a:lnSpc>
              <a:spcBef>
                <a:spcPct val="0"/>
              </a:spcBef>
            </a:pPr>
            <a:r>
              <a:rPr lang="en-US" sz="8135" b="1" dirty="0">
                <a:solidFill>
                  <a:srgbClr val="3B5F3E"/>
                </a:solidFill>
                <a:latin typeface="Glacial Indifference Bold"/>
                <a:ea typeface="Glacial Indifference Bold"/>
                <a:cs typeface="Glacial Indifference Bold"/>
                <a:sym typeface="Glacial Indifference Bold"/>
              </a:rPr>
              <a:t>Your Advisor</a:t>
            </a:r>
          </a:p>
        </p:txBody>
      </p:sp>
      <p:sp>
        <p:nvSpPr>
          <p:cNvPr id="20" name="TextBox 20"/>
          <p:cNvSpPr txBox="1"/>
          <p:nvPr/>
        </p:nvSpPr>
        <p:spPr>
          <a:xfrm>
            <a:off x="900931" y="768404"/>
            <a:ext cx="4255600" cy="936154"/>
          </a:xfrm>
          <a:prstGeom prst="rect">
            <a:avLst/>
          </a:prstGeom>
        </p:spPr>
        <p:txBody>
          <a:bodyPr wrap="square" lIns="0" tIns="0" rIns="0" bIns="0" rtlCol="0" anchor="t">
            <a:spAutoFit/>
          </a:bodyPr>
          <a:lstStyle/>
          <a:p>
            <a:pPr algn="ctr">
              <a:lnSpc>
                <a:spcPts val="7260"/>
              </a:lnSpc>
              <a:spcBef>
                <a:spcPct val="0"/>
              </a:spcBef>
            </a:pPr>
            <a:r>
              <a:rPr lang="en-US" sz="5186" dirty="0">
                <a:solidFill>
                  <a:srgbClr val="016847"/>
                </a:solidFill>
                <a:latin typeface="Dreaming Outloud Sans"/>
                <a:ea typeface="Dreaming Outloud Sans"/>
                <a:cs typeface="Dreaming Outloud Sans"/>
                <a:sym typeface="Dreaming Outloud Sans"/>
              </a:rPr>
              <a:t>Ingredient #1</a:t>
            </a:r>
          </a:p>
        </p:txBody>
      </p:sp>
      <p:sp>
        <p:nvSpPr>
          <p:cNvPr id="21" name="TextBox 21"/>
          <p:cNvSpPr txBox="1"/>
          <p:nvPr/>
        </p:nvSpPr>
        <p:spPr>
          <a:xfrm rot="122003">
            <a:off x="9792802" y="3344479"/>
            <a:ext cx="6660352" cy="979095"/>
          </a:xfrm>
          <a:prstGeom prst="rect">
            <a:avLst/>
          </a:prstGeom>
        </p:spPr>
        <p:txBody>
          <a:bodyPr lIns="0" tIns="0" rIns="0" bIns="0" rtlCol="0" anchor="t">
            <a:spAutoFit/>
          </a:bodyPr>
          <a:lstStyle/>
          <a:p>
            <a:pPr algn="l">
              <a:lnSpc>
                <a:spcPts val="3945"/>
              </a:lnSpc>
              <a:spcBef>
                <a:spcPct val="0"/>
              </a:spcBef>
            </a:pPr>
            <a:r>
              <a:rPr lang="en-US" sz="2818">
                <a:solidFill>
                  <a:srgbClr val="3B5F3E"/>
                </a:solidFill>
                <a:latin typeface="Glacial Indifference"/>
                <a:ea typeface="Glacial Indifference"/>
                <a:cs typeface="Glacial Indifference"/>
                <a:sym typeface="Glacial Indifference"/>
              </a:rPr>
              <a:t>Successful students meet with their advisor every semester</a:t>
            </a:r>
          </a:p>
        </p:txBody>
      </p:sp>
      <p:sp>
        <p:nvSpPr>
          <p:cNvPr id="22" name="Freeform 22"/>
          <p:cNvSpPr/>
          <p:nvPr/>
        </p:nvSpPr>
        <p:spPr>
          <a:xfrm rot="111325">
            <a:off x="9359450" y="3319481"/>
            <a:ext cx="249406" cy="250659"/>
          </a:xfrm>
          <a:custGeom>
            <a:avLst/>
            <a:gdLst/>
            <a:ahLst/>
            <a:cxnLst/>
            <a:rect l="l" t="t" r="r" b="b"/>
            <a:pathLst>
              <a:path w="249406" h="250659">
                <a:moveTo>
                  <a:pt x="0" y="0"/>
                </a:moveTo>
                <a:lnTo>
                  <a:pt x="249406" y="0"/>
                </a:lnTo>
                <a:lnTo>
                  <a:pt x="249406" y="250659"/>
                </a:lnTo>
                <a:lnTo>
                  <a:pt x="0" y="250659"/>
                </a:lnTo>
                <a:lnTo>
                  <a:pt x="0" y="0"/>
                </a:lnTo>
                <a:close/>
              </a:path>
            </a:pathLst>
          </a:custGeom>
          <a:blipFill>
            <a:blip r:embed="rId9"/>
            <a:stretch>
              <a:fillRect/>
            </a:stretch>
          </a:blipFill>
        </p:spPr>
        <p:txBody>
          <a:bodyPr/>
          <a:lstStyle/>
          <a:p>
            <a:endParaRPr lang="en-US"/>
          </a:p>
        </p:txBody>
      </p:sp>
      <p:sp>
        <p:nvSpPr>
          <p:cNvPr id="23" name="Freeform 23"/>
          <p:cNvSpPr/>
          <p:nvPr/>
        </p:nvSpPr>
        <p:spPr>
          <a:xfrm rot="111325">
            <a:off x="9382176" y="4500573"/>
            <a:ext cx="245289" cy="246522"/>
          </a:xfrm>
          <a:custGeom>
            <a:avLst/>
            <a:gdLst/>
            <a:ahLst/>
            <a:cxnLst/>
            <a:rect l="l" t="t" r="r" b="b"/>
            <a:pathLst>
              <a:path w="245289" h="246522">
                <a:moveTo>
                  <a:pt x="0" y="0"/>
                </a:moveTo>
                <a:lnTo>
                  <a:pt x="245289" y="0"/>
                </a:lnTo>
                <a:lnTo>
                  <a:pt x="245289" y="246521"/>
                </a:lnTo>
                <a:lnTo>
                  <a:pt x="0" y="246521"/>
                </a:lnTo>
                <a:lnTo>
                  <a:pt x="0" y="0"/>
                </a:lnTo>
                <a:close/>
              </a:path>
            </a:pathLst>
          </a:custGeom>
          <a:blipFill>
            <a:blip r:embed="rId9"/>
            <a:stretch>
              <a:fillRect/>
            </a:stretch>
          </a:blipFill>
        </p:spPr>
        <p:txBody>
          <a:bodyPr/>
          <a:lstStyle/>
          <a:p>
            <a:endParaRPr lang="en-US"/>
          </a:p>
        </p:txBody>
      </p:sp>
      <p:sp>
        <p:nvSpPr>
          <p:cNvPr id="24" name="Freeform 24"/>
          <p:cNvSpPr/>
          <p:nvPr/>
        </p:nvSpPr>
        <p:spPr>
          <a:xfrm rot="111325">
            <a:off x="9325117" y="6288146"/>
            <a:ext cx="227321" cy="228463"/>
          </a:xfrm>
          <a:custGeom>
            <a:avLst/>
            <a:gdLst/>
            <a:ahLst/>
            <a:cxnLst/>
            <a:rect l="l" t="t" r="r" b="b"/>
            <a:pathLst>
              <a:path w="227321" h="228463">
                <a:moveTo>
                  <a:pt x="0" y="0"/>
                </a:moveTo>
                <a:lnTo>
                  <a:pt x="227321" y="0"/>
                </a:lnTo>
                <a:lnTo>
                  <a:pt x="227321" y="228463"/>
                </a:lnTo>
                <a:lnTo>
                  <a:pt x="0" y="228463"/>
                </a:lnTo>
                <a:lnTo>
                  <a:pt x="0" y="0"/>
                </a:lnTo>
                <a:close/>
              </a:path>
            </a:pathLst>
          </a:custGeom>
          <a:blipFill>
            <a:blip r:embed="rId9"/>
            <a:stretch>
              <a:fillRect/>
            </a:stretch>
          </a:blipFill>
        </p:spPr>
        <p:txBody>
          <a:bodyPr/>
          <a:lstStyle/>
          <a:p>
            <a:endParaRPr lang="en-US"/>
          </a:p>
        </p:txBody>
      </p:sp>
      <p:sp>
        <p:nvSpPr>
          <p:cNvPr id="25" name="TextBox 25"/>
          <p:cNvSpPr txBox="1"/>
          <p:nvPr/>
        </p:nvSpPr>
        <p:spPr>
          <a:xfrm rot="131496">
            <a:off x="9818070" y="4522877"/>
            <a:ext cx="6660352" cy="1475859"/>
          </a:xfrm>
          <a:prstGeom prst="rect">
            <a:avLst/>
          </a:prstGeom>
        </p:spPr>
        <p:txBody>
          <a:bodyPr lIns="0" tIns="0" rIns="0" bIns="0" rtlCol="0" anchor="t">
            <a:spAutoFit/>
          </a:bodyPr>
          <a:lstStyle/>
          <a:p>
            <a:pPr algn="l">
              <a:lnSpc>
                <a:spcPts val="3945"/>
              </a:lnSpc>
              <a:spcBef>
                <a:spcPct val="0"/>
              </a:spcBef>
            </a:pPr>
            <a:r>
              <a:rPr lang="en-US" sz="2818">
                <a:solidFill>
                  <a:srgbClr val="3B5F3E"/>
                </a:solidFill>
                <a:latin typeface="Glacial Indifference"/>
                <a:ea typeface="Glacial Indifference"/>
                <a:cs typeface="Glacial Indifference"/>
                <a:sym typeface="Glacial Indifference"/>
              </a:rPr>
              <a:t>In Fall and Spring, you will receive an Academic Advising Hold, which prevents registration</a:t>
            </a:r>
          </a:p>
        </p:txBody>
      </p:sp>
      <p:sp>
        <p:nvSpPr>
          <p:cNvPr id="26" name="TextBox 26"/>
          <p:cNvSpPr txBox="1"/>
          <p:nvPr/>
        </p:nvSpPr>
        <p:spPr>
          <a:xfrm rot="131496">
            <a:off x="9839760" y="1556649"/>
            <a:ext cx="7062997" cy="1624404"/>
          </a:xfrm>
          <a:prstGeom prst="rect">
            <a:avLst/>
          </a:prstGeom>
        </p:spPr>
        <p:txBody>
          <a:bodyPr lIns="0" tIns="0" rIns="0" bIns="0" rtlCol="0" anchor="t">
            <a:spAutoFit/>
          </a:bodyPr>
          <a:lstStyle/>
          <a:p>
            <a:pPr algn="l">
              <a:lnSpc>
                <a:spcPts val="4332"/>
              </a:lnSpc>
              <a:spcBef>
                <a:spcPct val="0"/>
              </a:spcBef>
            </a:pPr>
            <a:r>
              <a:rPr lang="en-US" sz="3094" b="1" dirty="0">
                <a:solidFill>
                  <a:srgbClr val="3B5F3E"/>
                </a:solidFill>
                <a:latin typeface="Glacial Indifference Bold"/>
                <a:ea typeface="Glacial Indifference Bold"/>
                <a:cs typeface="Glacial Indifference Bold"/>
                <a:sym typeface="Glacial Indifference Bold"/>
              </a:rPr>
              <a:t>We are here to help you understand requirements, navigate challenges, plan for the future, and so much more!</a:t>
            </a:r>
          </a:p>
        </p:txBody>
      </p:sp>
      <p:sp>
        <p:nvSpPr>
          <p:cNvPr id="27" name="TextBox 27"/>
          <p:cNvSpPr txBox="1"/>
          <p:nvPr/>
        </p:nvSpPr>
        <p:spPr>
          <a:xfrm rot="131496">
            <a:off x="9808572" y="6354410"/>
            <a:ext cx="6660352" cy="979095"/>
          </a:xfrm>
          <a:prstGeom prst="rect">
            <a:avLst/>
          </a:prstGeom>
        </p:spPr>
        <p:txBody>
          <a:bodyPr lIns="0" tIns="0" rIns="0" bIns="0" rtlCol="0" anchor="t">
            <a:spAutoFit/>
          </a:bodyPr>
          <a:lstStyle/>
          <a:p>
            <a:pPr algn="l">
              <a:lnSpc>
                <a:spcPts val="3945"/>
              </a:lnSpc>
              <a:spcBef>
                <a:spcPct val="0"/>
              </a:spcBef>
            </a:pPr>
            <a:r>
              <a:rPr lang="en-US" sz="2818">
                <a:solidFill>
                  <a:srgbClr val="3B5F3E"/>
                </a:solidFill>
                <a:latin typeface="Glacial Indifference"/>
                <a:ea typeface="Glacial Indifference"/>
                <a:cs typeface="Glacial Indifference"/>
                <a:sym typeface="Glacial Indifference"/>
              </a:rPr>
              <a:t>Don't wait until registration week to meet with 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42067" y="-313773"/>
            <a:ext cx="3345929" cy="10622751"/>
            <a:chOff x="0" y="0"/>
            <a:chExt cx="2202311" cy="2963234"/>
          </a:xfrm>
        </p:grpSpPr>
        <p:sp>
          <p:nvSpPr>
            <p:cNvPr id="3" name="Freeform 3"/>
            <p:cNvSpPr/>
            <p:nvPr/>
          </p:nvSpPr>
          <p:spPr>
            <a:xfrm>
              <a:off x="0" y="0"/>
              <a:ext cx="2202311" cy="2963234"/>
            </a:xfrm>
            <a:custGeom>
              <a:avLst/>
              <a:gdLst/>
              <a:ahLst/>
              <a:cxnLst/>
              <a:rect l="l" t="t" r="r" b="b"/>
              <a:pathLst>
                <a:path w="2202311" h="2963234">
                  <a:moveTo>
                    <a:pt x="0" y="0"/>
                  </a:moveTo>
                  <a:lnTo>
                    <a:pt x="2202311" y="0"/>
                  </a:lnTo>
                  <a:lnTo>
                    <a:pt x="2202311" y="2963234"/>
                  </a:lnTo>
                  <a:lnTo>
                    <a:pt x="0" y="2963234"/>
                  </a:lnTo>
                  <a:close/>
                </a:path>
              </a:pathLst>
            </a:custGeom>
            <a:solidFill>
              <a:srgbClr val="5C7D52"/>
            </a:solidFill>
          </p:spPr>
          <p:txBody>
            <a:bodyPr/>
            <a:lstStyle/>
            <a:p>
              <a:endParaRPr lang="en-US"/>
            </a:p>
          </p:txBody>
        </p:sp>
        <p:sp>
          <p:nvSpPr>
            <p:cNvPr id="4" name="TextBox 4"/>
            <p:cNvSpPr txBox="1"/>
            <p:nvPr/>
          </p:nvSpPr>
          <p:spPr>
            <a:xfrm>
              <a:off x="0" y="-38100"/>
              <a:ext cx="2202311" cy="300133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0"/>
            <a:ext cx="975916" cy="10321156"/>
            <a:chOff x="0" y="0"/>
            <a:chExt cx="2202311" cy="2963234"/>
          </a:xfrm>
        </p:grpSpPr>
        <p:sp>
          <p:nvSpPr>
            <p:cNvPr id="6" name="Freeform 6"/>
            <p:cNvSpPr/>
            <p:nvPr/>
          </p:nvSpPr>
          <p:spPr>
            <a:xfrm>
              <a:off x="0" y="0"/>
              <a:ext cx="2202311" cy="2963234"/>
            </a:xfrm>
            <a:custGeom>
              <a:avLst/>
              <a:gdLst/>
              <a:ahLst/>
              <a:cxnLst/>
              <a:rect l="l" t="t" r="r" b="b"/>
              <a:pathLst>
                <a:path w="2202311" h="2963234">
                  <a:moveTo>
                    <a:pt x="0" y="0"/>
                  </a:moveTo>
                  <a:lnTo>
                    <a:pt x="2202311" y="0"/>
                  </a:lnTo>
                  <a:lnTo>
                    <a:pt x="2202311" y="2963234"/>
                  </a:lnTo>
                  <a:lnTo>
                    <a:pt x="0" y="2963234"/>
                  </a:lnTo>
                  <a:close/>
                </a:path>
              </a:pathLst>
            </a:custGeom>
            <a:solidFill>
              <a:srgbClr val="5C7D52"/>
            </a:solidFill>
          </p:spPr>
          <p:txBody>
            <a:bodyPr/>
            <a:lstStyle/>
            <a:p>
              <a:endParaRPr lang="en-US"/>
            </a:p>
          </p:txBody>
        </p:sp>
        <p:sp>
          <p:nvSpPr>
            <p:cNvPr id="7" name="TextBox 7"/>
            <p:cNvSpPr txBox="1"/>
            <p:nvPr/>
          </p:nvSpPr>
          <p:spPr>
            <a:xfrm>
              <a:off x="0" y="-38100"/>
              <a:ext cx="2202311" cy="3001334"/>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681545" y="5182755"/>
            <a:ext cx="3606451" cy="4972721"/>
          </a:xfrm>
          <a:custGeom>
            <a:avLst/>
            <a:gdLst/>
            <a:ahLst/>
            <a:cxnLst/>
            <a:rect l="l" t="t" r="r" b="b"/>
            <a:pathLst>
              <a:path w="7012812" h="4972721">
                <a:moveTo>
                  <a:pt x="0" y="0"/>
                </a:moveTo>
                <a:lnTo>
                  <a:pt x="7012811" y="0"/>
                </a:lnTo>
                <a:lnTo>
                  <a:pt x="7012811" y="4972721"/>
                </a:lnTo>
                <a:lnTo>
                  <a:pt x="0" y="4972721"/>
                </a:lnTo>
                <a:lnTo>
                  <a:pt x="0" y="0"/>
                </a:lnTo>
                <a:close/>
              </a:path>
            </a:pathLst>
          </a:custGeom>
          <a:blipFill>
            <a:blip>
              <a:extLst>
                <a:ext uri="{96DAC541-7B7A-43D3-8B79-37D633B846F1}">
                  <asvg:svgBlip xmlns:asvg="http://schemas.microsoft.com/office/drawing/2016/SVG/main" r:embed="rId2"/>
                </a:ext>
              </a:extLst>
            </a:blip>
            <a:stretch>
              <a:fillRect r="-94452"/>
            </a:stretch>
          </a:blipFill>
        </p:spPr>
        <p:txBody>
          <a:bodyPr/>
          <a:lstStyle/>
          <a:p>
            <a:endParaRPr lang="en-US"/>
          </a:p>
        </p:txBody>
      </p:sp>
      <p:sp>
        <p:nvSpPr>
          <p:cNvPr id="9" name="Freeform 9"/>
          <p:cNvSpPr/>
          <p:nvPr/>
        </p:nvSpPr>
        <p:spPr>
          <a:xfrm>
            <a:off x="16791213" y="-185067"/>
            <a:ext cx="1496787" cy="4114800"/>
          </a:xfrm>
          <a:custGeom>
            <a:avLst/>
            <a:gdLst/>
            <a:ahLst/>
            <a:cxnLst/>
            <a:rect l="l" t="t" r="r" b="b"/>
            <a:pathLst>
              <a:path w="3935245" h="4114800">
                <a:moveTo>
                  <a:pt x="0" y="0"/>
                </a:moveTo>
                <a:lnTo>
                  <a:pt x="3935245" y="0"/>
                </a:lnTo>
                <a:lnTo>
                  <a:pt x="393524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l="-1" r="-162913"/>
            </a:stretch>
          </a:blipFill>
        </p:spPr>
        <p:txBody>
          <a:bodyPr/>
          <a:lstStyle/>
          <a:p>
            <a:endParaRPr lang="en-US"/>
          </a:p>
        </p:txBody>
      </p:sp>
      <p:sp>
        <p:nvSpPr>
          <p:cNvPr id="10" name="Freeform 10"/>
          <p:cNvSpPr/>
          <p:nvPr/>
        </p:nvSpPr>
        <p:spPr>
          <a:xfrm rot="-1258198">
            <a:off x="13439270" y="-804234"/>
            <a:ext cx="4042588" cy="6578176"/>
          </a:xfrm>
          <a:custGeom>
            <a:avLst/>
            <a:gdLst/>
            <a:ahLst/>
            <a:cxnLst/>
            <a:rect l="l" t="t" r="r" b="b"/>
            <a:pathLst>
              <a:path w="4042588" h="6578176">
                <a:moveTo>
                  <a:pt x="0" y="0"/>
                </a:moveTo>
                <a:lnTo>
                  <a:pt x="4042588" y="0"/>
                </a:lnTo>
                <a:lnTo>
                  <a:pt x="4042588" y="6578175"/>
                </a:lnTo>
                <a:lnTo>
                  <a:pt x="0" y="657817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4489934" y="5610873"/>
            <a:ext cx="1605816" cy="1337207"/>
          </a:xfrm>
          <a:custGeom>
            <a:avLst/>
            <a:gdLst/>
            <a:ahLst/>
            <a:cxnLst/>
            <a:rect l="l" t="t" r="r" b="b"/>
            <a:pathLst>
              <a:path w="1605816" h="1337207">
                <a:moveTo>
                  <a:pt x="0" y="0"/>
                </a:moveTo>
                <a:lnTo>
                  <a:pt x="1605815" y="0"/>
                </a:lnTo>
                <a:lnTo>
                  <a:pt x="1605815" y="1337207"/>
                </a:lnTo>
                <a:lnTo>
                  <a:pt x="0" y="133720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199333" y="7828188"/>
            <a:ext cx="2456066" cy="2045233"/>
          </a:xfrm>
          <a:custGeom>
            <a:avLst/>
            <a:gdLst/>
            <a:ahLst/>
            <a:cxnLst/>
            <a:rect l="l" t="t" r="r" b="b"/>
            <a:pathLst>
              <a:path w="2456066" h="2045233">
                <a:moveTo>
                  <a:pt x="2456066" y="0"/>
                </a:moveTo>
                <a:lnTo>
                  <a:pt x="0" y="0"/>
                </a:lnTo>
                <a:lnTo>
                  <a:pt x="0" y="2045233"/>
                </a:lnTo>
                <a:lnTo>
                  <a:pt x="2456066" y="2045233"/>
                </a:lnTo>
                <a:lnTo>
                  <a:pt x="2456066"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070461">
            <a:off x="9373142" y="-802638"/>
            <a:ext cx="3362474" cy="2023598"/>
          </a:xfrm>
          <a:custGeom>
            <a:avLst/>
            <a:gdLst/>
            <a:ahLst/>
            <a:cxnLst/>
            <a:rect l="l" t="t" r="r" b="b"/>
            <a:pathLst>
              <a:path w="3362474" h="2023598">
                <a:moveTo>
                  <a:pt x="0" y="0"/>
                </a:moveTo>
                <a:lnTo>
                  <a:pt x="3362474" y="0"/>
                </a:lnTo>
                <a:lnTo>
                  <a:pt x="3362474" y="2023598"/>
                </a:lnTo>
                <a:lnTo>
                  <a:pt x="0" y="202359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AutoShape 14"/>
          <p:cNvSpPr/>
          <p:nvPr/>
        </p:nvSpPr>
        <p:spPr>
          <a:xfrm>
            <a:off x="1685027" y="2910215"/>
            <a:ext cx="5074894" cy="0"/>
          </a:xfrm>
          <a:prstGeom prst="line">
            <a:avLst/>
          </a:prstGeom>
          <a:ln w="47625" cap="flat">
            <a:solidFill>
              <a:srgbClr val="AEBE63"/>
            </a:solidFill>
            <a:prstDash val="solid"/>
            <a:headEnd type="oval" w="lg" len="lg"/>
            <a:tailEnd type="oval" w="lg" len="lg"/>
          </a:ln>
        </p:spPr>
        <p:txBody>
          <a:bodyPr/>
          <a:lstStyle/>
          <a:p>
            <a:endParaRPr lang="en-US"/>
          </a:p>
        </p:txBody>
      </p:sp>
      <p:sp>
        <p:nvSpPr>
          <p:cNvPr id="15" name="Freeform 15"/>
          <p:cNvSpPr/>
          <p:nvPr/>
        </p:nvSpPr>
        <p:spPr>
          <a:xfrm>
            <a:off x="1685027" y="687333"/>
            <a:ext cx="384873" cy="626272"/>
          </a:xfrm>
          <a:custGeom>
            <a:avLst/>
            <a:gdLst/>
            <a:ahLst/>
            <a:cxnLst/>
            <a:rect l="l" t="t" r="r" b="b"/>
            <a:pathLst>
              <a:path w="384873" h="626272">
                <a:moveTo>
                  <a:pt x="0" y="0"/>
                </a:moveTo>
                <a:lnTo>
                  <a:pt x="384872" y="0"/>
                </a:lnTo>
                <a:lnTo>
                  <a:pt x="384872" y="626272"/>
                </a:lnTo>
                <a:lnTo>
                  <a:pt x="0" y="626272"/>
                </a:lnTo>
                <a:lnTo>
                  <a:pt x="0" y="0"/>
                </a:lnTo>
                <a:close/>
              </a:path>
            </a:pathLst>
          </a:custGeom>
          <a:blipFill>
            <a:blip r:embed="rId7"/>
            <a:stretch>
              <a:fillRect/>
            </a:stretch>
          </a:blipFill>
        </p:spPr>
        <p:txBody>
          <a:bodyPr/>
          <a:lstStyle/>
          <a:p>
            <a:endParaRPr lang="en-US"/>
          </a:p>
        </p:txBody>
      </p:sp>
      <p:grpSp>
        <p:nvGrpSpPr>
          <p:cNvPr id="16" name="Group 16"/>
          <p:cNvGrpSpPr/>
          <p:nvPr/>
        </p:nvGrpSpPr>
        <p:grpSpPr>
          <a:xfrm>
            <a:off x="1685027" y="3156733"/>
            <a:ext cx="10874509" cy="3630424"/>
            <a:chOff x="0" y="0"/>
            <a:chExt cx="14499346" cy="4840566"/>
          </a:xfrm>
        </p:grpSpPr>
        <p:sp>
          <p:nvSpPr>
            <p:cNvPr id="17" name="Freeform 17"/>
            <p:cNvSpPr/>
            <p:nvPr/>
          </p:nvSpPr>
          <p:spPr>
            <a:xfrm>
              <a:off x="2636047" y="3157928"/>
              <a:ext cx="714693" cy="686005"/>
            </a:xfrm>
            <a:custGeom>
              <a:avLst/>
              <a:gdLst/>
              <a:ahLst/>
              <a:cxnLst/>
              <a:rect l="l" t="t" r="r" b="b"/>
              <a:pathLst>
                <a:path w="714693" h="686005">
                  <a:moveTo>
                    <a:pt x="0" y="0"/>
                  </a:moveTo>
                  <a:lnTo>
                    <a:pt x="714693" y="0"/>
                  </a:lnTo>
                  <a:lnTo>
                    <a:pt x="714693" y="686005"/>
                  </a:lnTo>
                  <a:lnTo>
                    <a:pt x="0" y="68600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0" y="-85725"/>
              <a:ext cx="14499346" cy="4926291"/>
            </a:xfrm>
            <a:prstGeom prst="rect">
              <a:avLst/>
            </a:prstGeom>
          </p:spPr>
          <p:txBody>
            <a:bodyPr lIns="0" tIns="0" rIns="0" bIns="0" rtlCol="0" anchor="t">
              <a:spAutoFit/>
            </a:bodyPr>
            <a:lstStyle/>
            <a:p>
              <a:pPr algn="l">
                <a:lnSpc>
                  <a:spcPts val="5894"/>
                </a:lnSpc>
                <a:spcBef>
                  <a:spcPct val="0"/>
                </a:spcBef>
              </a:pPr>
              <a:r>
                <a:rPr lang="en-US" sz="4210" b="1" dirty="0">
                  <a:solidFill>
                    <a:srgbClr val="3B5F3E"/>
                  </a:solidFill>
                  <a:latin typeface="Glacial Indifference Bold"/>
                  <a:ea typeface="Glacial Indifference Bold"/>
                  <a:cs typeface="Glacial Indifference Bold"/>
                  <a:sym typeface="Glacial Indifference Bold"/>
                </a:rPr>
                <a:t>✓</a:t>
              </a:r>
              <a:r>
                <a:rPr lang="en-US" sz="4210" dirty="0">
                  <a:solidFill>
                    <a:srgbClr val="3B5F3E"/>
                  </a:solidFill>
                  <a:latin typeface="Glacial Indifference"/>
                  <a:ea typeface="Glacial Indifference"/>
                  <a:cs typeface="Glacial Indifference"/>
                  <a:sym typeface="Glacial Indifference"/>
                </a:rPr>
                <a:t> Always use your USF email</a:t>
              </a:r>
            </a:p>
            <a:p>
              <a:pPr algn="l">
                <a:lnSpc>
                  <a:spcPts val="5894"/>
                </a:lnSpc>
                <a:spcBef>
                  <a:spcPct val="0"/>
                </a:spcBef>
              </a:pPr>
              <a:r>
                <a:rPr lang="en-US" sz="4210" b="1" dirty="0">
                  <a:solidFill>
                    <a:srgbClr val="3B5F3E"/>
                  </a:solidFill>
                  <a:latin typeface="Glacial Indifference Bold"/>
                  <a:ea typeface="Glacial Indifference Bold"/>
                  <a:cs typeface="Glacial Indifference Bold"/>
                  <a:sym typeface="Glacial Indifference Bold"/>
                </a:rPr>
                <a:t>✓</a:t>
              </a:r>
              <a:r>
                <a:rPr lang="en-US" sz="4210" dirty="0">
                  <a:solidFill>
                    <a:srgbClr val="3B5F3E"/>
                  </a:solidFill>
                  <a:latin typeface="Glacial Indifference"/>
                  <a:ea typeface="Glacial Indifference"/>
                  <a:cs typeface="Glacial Indifference"/>
                  <a:sym typeface="Glacial Indifference"/>
                </a:rPr>
                <a:t> Include your U#</a:t>
              </a:r>
            </a:p>
            <a:p>
              <a:pPr algn="l">
                <a:lnSpc>
                  <a:spcPts val="5894"/>
                </a:lnSpc>
                <a:spcBef>
                  <a:spcPct val="0"/>
                </a:spcBef>
              </a:pPr>
              <a:r>
                <a:rPr lang="en-US" sz="4210" b="1" dirty="0">
                  <a:solidFill>
                    <a:srgbClr val="3B5F3E"/>
                  </a:solidFill>
                  <a:latin typeface="Glacial Indifference Bold"/>
                  <a:ea typeface="Glacial Indifference Bold"/>
                  <a:cs typeface="Glacial Indifference Bold"/>
                  <a:sym typeface="Glacial Indifference Bold"/>
                </a:rPr>
                <a:t>✓</a:t>
              </a:r>
              <a:r>
                <a:rPr lang="en-US" sz="4210" dirty="0">
                  <a:solidFill>
                    <a:srgbClr val="3B5F3E"/>
                  </a:solidFill>
                  <a:latin typeface="Glacial Indifference"/>
                  <a:ea typeface="Glacial Indifference"/>
                  <a:cs typeface="Glacial Indifference"/>
                  <a:sym typeface="Glacial Indifference"/>
                </a:rPr>
                <a:t> Create an email signature in Outlook</a:t>
              </a:r>
            </a:p>
            <a:p>
              <a:pPr algn="l">
                <a:lnSpc>
                  <a:spcPts val="5894"/>
                </a:lnSpc>
                <a:spcBef>
                  <a:spcPct val="0"/>
                </a:spcBef>
              </a:pPr>
              <a:r>
                <a:rPr lang="en-US" sz="4210" b="1" dirty="0">
                  <a:solidFill>
                    <a:srgbClr val="3B5F3E"/>
                  </a:solidFill>
                  <a:latin typeface="Glacial Indifference Bold"/>
                  <a:ea typeface="Glacial Indifference Bold"/>
                  <a:cs typeface="Glacial Indifference Bold"/>
                  <a:sym typeface="Glacial Indifference Bold"/>
                </a:rPr>
                <a:t>✓</a:t>
              </a:r>
              <a:r>
                <a:rPr lang="en-US" sz="4210" dirty="0">
                  <a:solidFill>
                    <a:srgbClr val="3B5F3E"/>
                  </a:solidFill>
                  <a:latin typeface="Glacial Indifference"/>
                  <a:ea typeface="Glacial Indifference"/>
                  <a:cs typeface="Glacial Indifference"/>
                  <a:sym typeface="Glacial Indifference"/>
                </a:rPr>
                <a:t> Email      Texting</a:t>
              </a:r>
            </a:p>
            <a:p>
              <a:pPr algn="l">
                <a:lnSpc>
                  <a:spcPts val="5894"/>
                </a:lnSpc>
                <a:spcBef>
                  <a:spcPct val="0"/>
                </a:spcBef>
              </a:pPr>
              <a:r>
                <a:rPr lang="en-US" sz="4210" dirty="0">
                  <a:solidFill>
                    <a:srgbClr val="3B5F3E"/>
                  </a:solidFill>
                  <a:latin typeface="Glacial Indifference"/>
                  <a:ea typeface="Glacial Indifference"/>
                  <a:cs typeface="Glacial Indifference"/>
                  <a:sym typeface="Glacial Indifference"/>
                </a:rPr>
                <a:t>✓ Check email daily</a:t>
              </a:r>
            </a:p>
          </p:txBody>
        </p:sp>
      </p:grpSp>
      <p:grpSp>
        <p:nvGrpSpPr>
          <p:cNvPr id="19" name="Group 19"/>
          <p:cNvGrpSpPr/>
          <p:nvPr/>
        </p:nvGrpSpPr>
        <p:grpSpPr>
          <a:xfrm>
            <a:off x="0" y="9437863"/>
            <a:ext cx="18288000" cy="871115"/>
            <a:chOff x="0" y="0"/>
            <a:chExt cx="24384000" cy="1161487"/>
          </a:xfrm>
        </p:grpSpPr>
        <p:grpSp>
          <p:nvGrpSpPr>
            <p:cNvPr id="20" name="Group 20"/>
            <p:cNvGrpSpPr/>
            <p:nvPr/>
          </p:nvGrpSpPr>
          <p:grpSpPr>
            <a:xfrm>
              <a:off x="0" y="0"/>
              <a:ext cx="24384000" cy="1161487"/>
              <a:chOff x="0" y="0"/>
              <a:chExt cx="4816593" cy="229429"/>
            </a:xfrm>
          </p:grpSpPr>
          <p:sp>
            <p:nvSpPr>
              <p:cNvPr id="21" name="Freeform 21"/>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22" name="TextBox 22"/>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9"/>
              <a:stretch>
                <a:fillRect/>
              </a:stretch>
            </a:blipFill>
          </p:spPr>
          <p:txBody>
            <a:bodyPr/>
            <a:lstStyle/>
            <a:p>
              <a:endParaRPr lang="en-US"/>
            </a:p>
          </p:txBody>
        </p:sp>
      </p:grpSp>
      <p:sp>
        <p:nvSpPr>
          <p:cNvPr id="24" name="Freeform 24"/>
          <p:cNvSpPr/>
          <p:nvPr/>
        </p:nvSpPr>
        <p:spPr>
          <a:xfrm>
            <a:off x="7205711" y="6300577"/>
            <a:ext cx="6923384" cy="2857469"/>
          </a:xfrm>
          <a:custGeom>
            <a:avLst/>
            <a:gdLst/>
            <a:ahLst/>
            <a:cxnLst/>
            <a:rect l="l" t="t" r="r" b="b"/>
            <a:pathLst>
              <a:path w="6923384" h="2857469">
                <a:moveTo>
                  <a:pt x="0" y="0"/>
                </a:moveTo>
                <a:lnTo>
                  <a:pt x="6923384" y="0"/>
                </a:lnTo>
                <a:lnTo>
                  <a:pt x="6923384" y="2857470"/>
                </a:lnTo>
                <a:lnTo>
                  <a:pt x="0" y="2857470"/>
                </a:lnTo>
                <a:lnTo>
                  <a:pt x="0" y="0"/>
                </a:lnTo>
                <a:close/>
              </a:path>
            </a:pathLst>
          </a:custGeom>
          <a:blipFill>
            <a:blip>
              <a:extLst>
                <a:ext uri="{96DAC541-7B7A-43D3-8B79-37D633B846F1}">
                  <asvg:svgBlip xmlns:asvg="http://schemas.microsoft.com/office/drawing/2016/SVG/main" r:embed="rId10"/>
                </a:ext>
              </a:extLst>
            </a:blip>
            <a:stretch>
              <a:fillRect/>
            </a:stretch>
          </a:blipFill>
          <a:ln w="76200" cap="sq">
            <a:solidFill>
              <a:srgbClr val="F3D361"/>
            </a:solidFill>
            <a:prstDash val="sysDot"/>
            <a:miter/>
          </a:ln>
        </p:spPr>
        <p:txBody>
          <a:bodyPr/>
          <a:lstStyle/>
          <a:p>
            <a:endParaRPr lang="en-US"/>
          </a:p>
        </p:txBody>
      </p:sp>
      <p:sp>
        <p:nvSpPr>
          <p:cNvPr id="25" name="Freeform 25"/>
          <p:cNvSpPr/>
          <p:nvPr/>
        </p:nvSpPr>
        <p:spPr>
          <a:xfrm>
            <a:off x="7524759" y="8370133"/>
            <a:ext cx="3424537" cy="582171"/>
          </a:xfrm>
          <a:custGeom>
            <a:avLst/>
            <a:gdLst/>
            <a:ahLst/>
            <a:cxnLst/>
            <a:rect l="l" t="t" r="r" b="b"/>
            <a:pathLst>
              <a:path w="3424537" h="582171">
                <a:moveTo>
                  <a:pt x="0" y="0"/>
                </a:moveTo>
                <a:lnTo>
                  <a:pt x="3424537" y="0"/>
                </a:lnTo>
                <a:lnTo>
                  <a:pt x="3424537" y="582171"/>
                </a:lnTo>
                <a:lnTo>
                  <a:pt x="0" y="582171"/>
                </a:lnTo>
                <a:lnTo>
                  <a:pt x="0" y="0"/>
                </a:lnTo>
                <a:close/>
              </a:path>
            </a:pathLst>
          </a:custGeom>
          <a:blipFill>
            <a:blip r:embed="rId11"/>
            <a:stretch>
              <a:fillRect/>
            </a:stretch>
          </a:blipFill>
        </p:spPr>
        <p:txBody>
          <a:bodyPr/>
          <a:lstStyle/>
          <a:p>
            <a:endParaRPr lang="en-US"/>
          </a:p>
        </p:txBody>
      </p:sp>
      <p:sp>
        <p:nvSpPr>
          <p:cNvPr id="26" name="Freeform 26"/>
          <p:cNvSpPr/>
          <p:nvPr/>
        </p:nvSpPr>
        <p:spPr>
          <a:xfrm>
            <a:off x="5251079" y="8256495"/>
            <a:ext cx="1722391" cy="488533"/>
          </a:xfrm>
          <a:custGeom>
            <a:avLst/>
            <a:gdLst/>
            <a:ahLst/>
            <a:cxnLst/>
            <a:rect l="l" t="t" r="r" b="b"/>
            <a:pathLst>
              <a:path w="1722391" h="488533">
                <a:moveTo>
                  <a:pt x="0" y="0"/>
                </a:moveTo>
                <a:lnTo>
                  <a:pt x="1722391" y="0"/>
                </a:lnTo>
                <a:lnTo>
                  <a:pt x="1722391" y="488533"/>
                </a:lnTo>
                <a:lnTo>
                  <a:pt x="0" y="488533"/>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1685027" y="1331816"/>
            <a:ext cx="10732571" cy="1383136"/>
          </a:xfrm>
          <a:prstGeom prst="rect">
            <a:avLst/>
          </a:prstGeom>
        </p:spPr>
        <p:txBody>
          <a:bodyPr lIns="0" tIns="0" rIns="0" bIns="0" rtlCol="0" anchor="t">
            <a:spAutoFit/>
          </a:bodyPr>
          <a:lstStyle/>
          <a:p>
            <a:pPr algn="l">
              <a:lnSpc>
                <a:spcPts val="11389"/>
              </a:lnSpc>
              <a:spcBef>
                <a:spcPct val="0"/>
              </a:spcBef>
            </a:pPr>
            <a:r>
              <a:rPr lang="en-US" sz="8135" b="1">
                <a:solidFill>
                  <a:srgbClr val="3B5F3E"/>
                </a:solidFill>
                <a:latin typeface="Glacial Indifference Bold"/>
                <a:ea typeface="Glacial Indifference Bold"/>
                <a:cs typeface="Glacial Indifference Bold"/>
                <a:sym typeface="Glacial Indifference Bold"/>
              </a:rPr>
              <a:t>Email Professionalism</a:t>
            </a:r>
          </a:p>
        </p:txBody>
      </p:sp>
      <p:sp>
        <p:nvSpPr>
          <p:cNvPr id="28" name="TextBox 28"/>
          <p:cNvSpPr txBox="1"/>
          <p:nvPr/>
        </p:nvSpPr>
        <p:spPr>
          <a:xfrm>
            <a:off x="2256733" y="582558"/>
            <a:ext cx="6887263" cy="948978"/>
          </a:xfrm>
          <a:prstGeom prst="rect">
            <a:avLst/>
          </a:prstGeom>
        </p:spPr>
        <p:txBody>
          <a:bodyPr wrap="square" lIns="0" tIns="0" rIns="0" bIns="0" rtlCol="0" anchor="t">
            <a:spAutoFit/>
          </a:bodyPr>
          <a:lstStyle/>
          <a:p>
            <a:pPr>
              <a:lnSpc>
                <a:spcPts val="7400"/>
              </a:lnSpc>
              <a:spcBef>
                <a:spcPct val="0"/>
              </a:spcBef>
            </a:pPr>
            <a:r>
              <a:rPr lang="en-US" sz="5286" dirty="0">
                <a:solidFill>
                  <a:srgbClr val="016847"/>
                </a:solidFill>
                <a:latin typeface="Dreaming Outloud Sans"/>
                <a:ea typeface="Dreaming Outloud Sans"/>
                <a:cs typeface="Dreaming Outloud Sans"/>
                <a:sym typeface="Dreaming Outloud Sans"/>
              </a:rPr>
              <a:t>Seasoning Tip</a:t>
            </a:r>
          </a:p>
        </p:txBody>
      </p:sp>
      <p:sp>
        <p:nvSpPr>
          <p:cNvPr id="29" name="TextBox 29"/>
          <p:cNvSpPr txBox="1"/>
          <p:nvPr/>
        </p:nvSpPr>
        <p:spPr>
          <a:xfrm>
            <a:off x="2589525" y="7504655"/>
            <a:ext cx="4283393" cy="580390"/>
          </a:xfrm>
          <a:prstGeom prst="rect">
            <a:avLst/>
          </a:prstGeom>
        </p:spPr>
        <p:txBody>
          <a:bodyPr lIns="0" tIns="0" rIns="0" bIns="0" rtlCol="0" anchor="t">
            <a:spAutoFit/>
          </a:bodyPr>
          <a:lstStyle/>
          <a:p>
            <a:pPr algn="ctr">
              <a:lnSpc>
                <a:spcPts val="4759"/>
              </a:lnSpc>
            </a:pPr>
            <a:r>
              <a:rPr lang="en-US" sz="3399">
                <a:solidFill>
                  <a:srgbClr val="3B5F3E"/>
                </a:solidFill>
                <a:latin typeface="Glacial Indifference"/>
                <a:ea typeface="Glacial Indifference"/>
                <a:cs typeface="Glacial Indifference"/>
                <a:sym typeface="Glacial Indifference"/>
              </a:rPr>
              <a:t>Example of a signature</a:t>
            </a:r>
          </a:p>
        </p:txBody>
      </p:sp>
      <p:sp>
        <p:nvSpPr>
          <p:cNvPr id="30" name="TextBox 30"/>
          <p:cNvSpPr txBox="1"/>
          <p:nvPr/>
        </p:nvSpPr>
        <p:spPr>
          <a:xfrm>
            <a:off x="7524759" y="6418573"/>
            <a:ext cx="4433140" cy="1856014"/>
          </a:xfrm>
          <a:prstGeom prst="rect">
            <a:avLst/>
          </a:prstGeom>
        </p:spPr>
        <p:txBody>
          <a:bodyPr lIns="0" tIns="0" rIns="0" bIns="0" rtlCol="0" anchor="t">
            <a:spAutoFit/>
          </a:bodyPr>
          <a:lstStyle/>
          <a:p>
            <a:pPr algn="l">
              <a:lnSpc>
                <a:spcPts val="3700"/>
              </a:lnSpc>
            </a:pPr>
            <a:r>
              <a:rPr lang="en-US" sz="2643">
                <a:solidFill>
                  <a:srgbClr val="000000"/>
                </a:solidFill>
                <a:latin typeface="Glacial Indifference"/>
                <a:ea typeface="Glacial Indifference"/>
                <a:cs typeface="Glacial Indifference"/>
                <a:sym typeface="Glacial Indifference"/>
              </a:rPr>
              <a:t>Rocky Bull</a:t>
            </a:r>
          </a:p>
          <a:p>
            <a:pPr algn="l">
              <a:lnSpc>
                <a:spcPts val="3700"/>
              </a:lnSpc>
            </a:pPr>
            <a:r>
              <a:rPr lang="en-US" sz="2643">
                <a:solidFill>
                  <a:srgbClr val="000000"/>
                </a:solidFill>
                <a:latin typeface="Glacial Indifference"/>
                <a:ea typeface="Glacial Indifference"/>
                <a:cs typeface="Glacial Indifference"/>
                <a:sym typeface="Glacial Indifference"/>
              </a:rPr>
              <a:t>U# 1234567</a:t>
            </a:r>
          </a:p>
          <a:p>
            <a:pPr algn="l">
              <a:lnSpc>
                <a:spcPts val="3700"/>
              </a:lnSpc>
            </a:pPr>
            <a:r>
              <a:rPr lang="en-US" sz="2643">
                <a:solidFill>
                  <a:srgbClr val="000000"/>
                </a:solidFill>
                <a:latin typeface="Glacial Indifference"/>
                <a:ea typeface="Glacial Indifference"/>
                <a:cs typeface="Glacial Indifference"/>
                <a:sym typeface="Glacial Indifference"/>
              </a:rPr>
              <a:t>Exercise Science &amp; Kinesiology</a:t>
            </a:r>
          </a:p>
          <a:p>
            <a:pPr algn="l">
              <a:lnSpc>
                <a:spcPts val="3700"/>
              </a:lnSpc>
            </a:pPr>
            <a:r>
              <a:rPr lang="en-US" sz="2643">
                <a:solidFill>
                  <a:srgbClr val="000000"/>
                </a:solidFill>
                <a:latin typeface="Glacial Indifference"/>
                <a:ea typeface="Glacial Indifference"/>
                <a:cs typeface="Glacial Indifference"/>
                <a:sym typeface="Glacial Indifference"/>
              </a:rPr>
              <a:t>University of South Florida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126945" cy="10277939"/>
            <a:chOff x="0" y="0"/>
            <a:chExt cx="2202311" cy="2963234"/>
          </a:xfrm>
        </p:grpSpPr>
        <p:sp>
          <p:nvSpPr>
            <p:cNvPr id="3" name="Freeform 3"/>
            <p:cNvSpPr/>
            <p:nvPr/>
          </p:nvSpPr>
          <p:spPr>
            <a:xfrm>
              <a:off x="0" y="0"/>
              <a:ext cx="2202311" cy="2963234"/>
            </a:xfrm>
            <a:custGeom>
              <a:avLst/>
              <a:gdLst/>
              <a:ahLst/>
              <a:cxnLst/>
              <a:rect l="l" t="t" r="r" b="b"/>
              <a:pathLst>
                <a:path w="2202311" h="2963234">
                  <a:moveTo>
                    <a:pt x="0" y="0"/>
                  </a:moveTo>
                  <a:lnTo>
                    <a:pt x="2202311" y="0"/>
                  </a:lnTo>
                  <a:lnTo>
                    <a:pt x="2202311" y="2963234"/>
                  </a:lnTo>
                  <a:lnTo>
                    <a:pt x="0" y="2963234"/>
                  </a:lnTo>
                  <a:close/>
                </a:path>
              </a:pathLst>
            </a:custGeom>
            <a:solidFill>
              <a:srgbClr val="5C7D52"/>
            </a:solidFill>
          </p:spPr>
          <p:txBody>
            <a:bodyPr/>
            <a:lstStyle/>
            <a:p>
              <a:endParaRPr lang="en-US"/>
            </a:p>
          </p:txBody>
        </p:sp>
        <p:sp>
          <p:nvSpPr>
            <p:cNvPr id="4" name="TextBox 4"/>
            <p:cNvSpPr txBox="1"/>
            <p:nvPr/>
          </p:nvSpPr>
          <p:spPr>
            <a:xfrm>
              <a:off x="0" y="-38100"/>
              <a:ext cx="2202311" cy="300133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6543783"/>
            <a:ext cx="3087419" cy="3743217"/>
          </a:xfrm>
          <a:custGeom>
            <a:avLst/>
            <a:gdLst/>
            <a:ahLst/>
            <a:cxnLst/>
            <a:rect l="l" t="t" r="r" b="b"/>
            <a:pathLst>
              <a:path w="4621877" h="5764245">
                <a:moveTo>
                  <a:pt x="0" y="0"/>
                </a:moveTo>
                <a:lnTo>
                  <a:pt x="4621877" y="0"/>
                </a:lnTo>
                <a:lnTo>
                  <a:pt x="4621877" y="5764245"/>
                </a:lnTo>
                <a:lnTo>
                  <a:pt x="0" y="5764245"/>
                </a:lnTo>
                <a:lnTo>
                  <a:pt x="0" y="0"/>
                </a:lnTo>
                <a:close/>
              </a:path>
            </a:pathLst>
          </a:custGeom>
          <a:blipFill>
            <a:blip>
              <a:extLst>
                <a:ext uri="{96DAC541-7B7A-43D3-8B79-37D633B846F1}">
                  <asvg:svgBlip xmlns:asvg="http://schemas.microsoft.com/office/drawing/2016/SVG/main" r:embed="rId2"/>
                </a:ext>
              </a:extLst>
            </a:blip>
            <a:stretch>
              <a:fillRect l="-49700" b="-53992"/>
            </a:stretch>
          </a:blipFill>
        </p:spPr>
        <p:txBody>
          <a:bodyPr/>
          <a:lstStyle/>
          <a:p>
            <a:endParaRPr lang="en-US"/>
          </a:p>
        </p:txBody>
      </p:sp>
      <p:sp>
        <p:nvSpPr>
          <p:cNvPr id="6" name="Freeform 6"/>
          <p:cNvSpPr/>
          <p:nvPr/>
        </p:nvSpPr>
        <p:spPr>
          <a:xfrm>
            <a:off x="7750734" y="-1121626"/>
            <a:ext cx="3698020" cy="2407075"/>
          </a:xfrm>
          <a:custGeom>
            <a:avLst/>
            <a:gdLst/>
            <a:ahLst/>
            <a:cxnLst/>
            <a:rect l="l" t="t" r="r" b="b"/>
            <a:pathLst>
              <a:path w="3698020" h="2407075">
                <a:moveTo>
                  <a:pt x="0" y="0"/>
                </a:moveTo>
                <a:lnTo>
                  <a:pt x="3698021" y="0"/>
                </a:lnTo>
                <a:lnTo>
                  <a:pt x="3698021" y="2407075"/>
                </a:lnTo>
                <a:lnTo>
                  <a:pt x="0" y="240707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4286685" y="8261660"/>
            <a:ext cx="1605816" cy="1337207"/>
          </a:xfrm>
          <a:custGeom>
            <a:avLst/>
            <a:gdLst/>
            <a:ahLst/>
            <a:cxnLst/>
            <a:rect l="l" t="t" r="r" b="b"/>
            <a:pathLst>
              <a:path w="1605816" h="1337207">
                <a:moveTo>
                  <a:pt x="1605816" y="0"/>
                </a:moveTo>
                <a:lnTo>
                  <a:pt x="0" y="0"/>
                </a:lnTo>
                <a:lnTo>
                  <a:pt x="0" y="1337206"/>
                </a:lnTo>
                <a:lnTo>
                  <a:pt x="1605816" y="1337206"/>
                </a:lnTo>
                <a:lnTo>
                  <a:pt x="160581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0" y="9415885"/>
            <a:ext cx="18288000" cy="871115"/>
            <a:chOff x="0" y="0"/>
            <a:chExt cx="24384000" cy="1161487"/>
          </a:xfrm>
        </p:grpSpPr>
        <p:grpSp>
          <p:nvGrpSpPr>
            <p:cNvPr id="10" name="Group 10"/>
            <p:cNvGrpSpPr/>
            <p:nvPr/>
          </p:nvGrpSpPr>
          <p:grpSpPr>
            <a:xfrm>
              <a:off x="0" y="0"/>
              <a:ext cx="24384000" cy="1161487"/>
              <a:chOff x="0" y="0"/>
              <a:chExt cx="4816593" cy="229429"/>
            </a:xfrm>
          </p:grpSpPr>
          <p:sp>
            <p:nvSpPr>
              <p:cNvPr id="11" name="Freeform 11"/>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2" name="TextBox 12"/>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5"/>
              <a:stretch>
                <a:fillRect/>
              </a:stretch>
            </a:blipFill>
          </p:spPr>
          <p:txBody>
            <a:bodyPr/>
            <a:lstStyle/>
            <a:p>
              <a:endParaRPr lang="en-US"/>
            </a:p>
          </p:txBody>
        </p:sp>
      </p:grpSp>
      <p:sp>
        <p:nvSpPr>
          <p:cNvPr id="14" name="AutoShape 14"/>
          <p:cNvSpPr/>
          <p:nvPr/>
        </p:nvSpPr>
        <p:spPr>
          <a:xfrm flipV="1">
            <a:off x="1824762" y="4048008"/>
            <a:ext cx="4157995" cy="23812"/>
          </a:xfrm>
          <a:prstGeom prst="line">
            <a:avLst/>
          </a:prstGeom>
          <a:ln w="47625" cap="flat">
            <a:solidFill>
              <a:srgbClr val="AEBE63"/>
            </a:solidFill>
            <a:prstDash val="solid"/>
            <a:headEnd type="oval" w="lg" len="lg"/>
            <a:tailEnd type="oval" w="lg" len="lg"/>
          </a:ln>
        </p:spPr>
        <p:txBody>
          <a:bodyPr/>
          <a:lstStyle/>
          <a:p>
            <a:endParaRPr lang="en-US"/>
          </a:p>
        </p:txBody>
      </p:sp>
      <p:sp>
        <p:nvSpPr>
          <p:cNvPr id="15" name="Freeform 15"/>
          <p:cNvSpPr/>
          <p:nvPr/>
        </p:nvSpPr>
        <p:spPr>
          <a:xfrm>
            <a:off x="1460737" y="4841934"/>
            <a:ext cx="522736" cy="442900"/>
          </a:xfrm>
          <a:custGeom>
            <a:avLst/>
            <a:gdLst/>
            <a:ahLst/>
            <a:cxnLst/>
            <a:rect l="l" t="t" r="r" b="b"/>
            <a:pathLst>
              <a:path w="522736" h="442900">
                <a:moveTo>
                  <a:pt x="0" y="0"/>
                </a:moveTo>
                <a:lnTo>
                  <a:pt x="522737" y="0"/>
                </a:lnTo>
                <a:lnTo>
                  <a:pt x="522737" y="442900"/>
                </a:lnTo>
                <a:lnTo>
                  <a:pt x="0" y="4429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460737" y="5471408"/>
            <a:ext cx="522736" cy="442900"/>
          </a:xfrm>
          <a:custGeom>
            <a:avLst/>
            <a:gdLst/>
            <a:ahLst/>
            <a:cxnLst/>
            <a:rect l="l" t="t" r="r" b="b"/>
            <a:pathLst>
              <a:path w="522736" h="442900">
                <a:moveTo>
                  <a:pt x="0" y="0"/>
                </a:moveTo>
                <a:lnTo>
                  <a:pt x="522737" y="0"/>
                </a:lnTo>
                <a:lnTo>
                  <a:pt x="522737" y="442900"/>
                </a:lnTo>
                <a:lnTo>
                  <a:pt x="0" y="4429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460737" y="6100883"/>
            <a:ext cx="522736" cy="442900"/>
          </a:xfrm>
          <a:custGeom>
            <a:avLst/>
            <a:gdLst/>
            <a:ahLst/>
            <a:cxnLst/>
            <a:rect l="l" t="t" r="r" b="b"/>
            <a:pathLst>
              <a:path w="522736" h="442900">
                <a:moveTo>
                  <a:pt x="0" y="0"/>
                </a:moveTo>
                <a:lnTo>
                  <a:pt x="522737" y="0"/>
                </a:lnTo>
                <a:lnTo>
                  <a:pt x="522737" y="442900"/>
                </a:lnTo>
                <a:lnTo>
                  <a:pt x="0" y="4429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0469581" y="345736"/>
            <a:ext cx="7206076" cy="3205503"/>
          </a:xfrm>
          <a:custGeom>
            <a:avLst/>
            <a:gdLst/>
            <a:ahLst/>
            <a:cxnLst/>
            <a:rect l="l" t="t" r="r" b="b"/>
            <a:pathLst>
              <a:path w="6415993" h="2719820">
                <a:moveTo>
                  <a:pt x="0" y="0"/>
                </a:moveTo>
                <a:lnTo>
                  <a:pt x="6415993" y="0"/>
                </a:lnTo>
                <a:lnTo>
                  <a:pt x="6415993" y="2719820"/>
                </a:lnTo>
                <a:lnTo>
                  <a:pt x="0" y="2719820"/>
                </a:lnTo>
                <a:lnTo>
                  <a:pt x="0" y="0"/>
                </a:lnTo>
                <a:close/>
              </a:path>
            </a:pathLst>
          </a:custGeom>
          <a:blipFill>
            <a:blip r:embed="rId7"/>
            <a:stretch>
              <a:fillRect b="-89276"/>
            </a:stretch>
          </a:blipFill>
        </p:spPr>
        <p:txBody>
          <a:bodyPr/>
          <a:lstStyle/>
          <a:p>
            <a:endParaRPr lang="en-US"/>
          </a:p>
        </p:txBody>
      </p:sp>
      <p:sp>
        <p:nvSpPr>
          <p:cNvPr id="19" name="Freeform 19"/>
          <p:cNvSpPr/>
          <p:nvPr/>
        </p:nvSpPr>
        <p:spPr>
          <a:xfrm>
            <a:off x="9631828" y="3551240"/>
            <a:ext cx="7702901" cy="2820508"/>
          </a:xfrm>
          <a:custGeom>
            <a:avLst/>
            <a:gdLst/>
            <a:ahLst/>
            <a:cxnLst/>
            <a:rect l="l" t="t" r="r" b="b"/>
            <a:pathLst>
              <a:path w="7212546" h="2606092">
                <a:moveTo>
                  <a:pt x="0" y="0"/>
                </a:moveTo>
                <a:lnTo>
                  <a:pt x="7212546" y="0"/>
                </a:lnTo>
                <a:lnTo>
                  <a:pt x="7212546" y="2606091"/>
                </a:lnTo>
                <a:lnTo>
                  <a:pt x="0" y="2606091"/>
                </a:lnTo>
                <a:lnTo>
                  <a:pt x="0" y="0"/>
                </a:lnTo>
                <a:close/>
              </a:path>
            </a:pathLst>
          </a:custGeom>
          <a:blipFill>
            <a:blip r:embed="rId8"/>
            <a:stretch>
              <a:fillRect b="-30873"/>
            </a:stretch>
          </a:blipFill>
        </p:spPr>
        <p:txBody>
          <a:bodyPr/>
          <a:lstStyle/>
          <a:p>
            <a:endParaRPr lang="en-US"/>
          </a:p>
        </p:txBody>
      </p:sp>
      <p:sp>
        <p:nvSpPr>
          <p:cNvPr id="20" name="Freeform 20"/>
          <p:cNvSpPr/>
          <p:nvPr/>
        </p:nvSpPr>
        <p:spPr>
          <a:xfrm>
            <a:off x="10735775" y="6100883"/>
            <a:ext cx="7317240" cy="3101345"/>
          </a:xfrm>
          <a:custGeom>
            <a:avLst/>
            <a:gdLst/>
            <a:ahLst/>
            <a:cxnLst/>
            <a:rect l="l" t="t" r="r" b="b"/>
            <a:pathLst>
              <a:path w="6793351" h="3108438">
                <a:moveTo>
                  <a:pt x="0" y="0"/>
                </a:moveTo>
                <a:lnTo>
                  <a:pt x="6793351" y="0"/>
                </a:lnTo>
                <a:lnTo>
                  <a:pt x="6793351" y="3108438"/>
                </a:lnTo>
                <a:lnTo>
                  <a:pt x="0" y="3108438"/>
                </a:lnTo>
                <a:lnTo>
                  <a:pt x="0" y="0"/>
                </a:lnTo>
                <a:close/>
              </a:path>
            </a:pathLst>
          </a:custGeom>
          <a:blipFill>
            <a:blip r:embed="rId9"/>
            <a:stretch>
              <a:fillRect/>
            </a:stretch>
          </a:blipFill>
        </p:spPr>
        <p:txBody>
          <a:bodyPr/>
          <a:lstStyle/>
          <a:p>
            <a:endParaRPr lang="en-US"/>
          </a:p>
        </p:txBody>
      </p:sp>
      <p:sp>
        <p:nvSpPr>
          <p:cNvPr id="21" name="TextBox 21"/>
          <p:cNvSpPr txBox="1"/>
          <p:nvPr/>
        </p:nvSpPr>
        <p:spPr>
          <a:xfrm>
            <a:off x="1660505" y="1094745"/>
            <a:ext cx="8337578" cy="2820508"/>
          </a:xfrm>
          <a:prstGeom prst="rect">
            <a:avLst/>
          </a:prstGeom>
        </p:spPr>
        <p:txBody>
          <a:bodyPr lIns="0" tIns="0" rIns="0" bIns="0" rtlCol="0" anchor="t">
            <a:spAutoFit/>
          </a:bodyPr>
          <a:lstStyle/>
          <a:p>
            <a:pPr algn="l">
              <a:lnSpc>
                <a:spcPts val="11389"/>
              </a:lnSpc>
              <a:spcBef>
                <a:spcPct val="0"/>
              </a:spcBef>
            </a:pPr>
            <a:r>
              <a:rPr lang="en-US" sz="8135" b="1" dirty="0">
                <a:solidFill>
                  <a:srgbClr val="3B5F3E"/>
                </a:solidFill>
                <a:latin typeface="Glacial Indifference Bold"/>
                <a:ea typeface="Glacial Indifference Bold"/>
                <a:cs typeface="Glacial Indifference Bold"/>
                <a:sym typeface="Glacial Indifference Bold"/>
              </a:rPr>
              <a:t>Understanding Registration</a:t>
            </a:r>
          </a:p>
        </p:txBody>
      </p:sp>
      <p:sp>
        <p:nvSpPr>
          <p:cNvPr id="22" name="TextBox 22"/>
          <p:cNvSpPr txBox="1"/>
          <p:nvPr/>
        </p:nvSpPr>
        <p:spPr>
          <a:xfrm>
            <a:off x="1660505" y="352432"/>
            <a:ext cx="4828649" cy="936154"/>
          </a:xfrm>
          <a:prstGeom prst="rect">
            <a:avLst/>
          </a:prstGeom>
        </p:spPr>
        <p:txBody>
          <a:bodyPr wrap="square" lIns="0" tIns="0" rIns="0" bIns="0" rtlCol="0" anchor="t">
            <a:spAutoFit/>
          </a:bodyPr>
          <a:lstStyle/>
          <a:p>
            <a:pPr>
              <a:lnSpc>
                <a:spcPts val="7260"/>
              </a:lnSpc>
              <a:spcBef>
                <a:spcPct val="0"/>
              </a:spcBef>
            </a:pPr>
            <a:r>
              <a:rPr lang="en-US" sz="5186" dirty="0">
                <a:solidFill>
                  <a:srgbClr val="016847"/>
                </a:solidFill>
                <a:latin typeface="Dreaming Outloud Sans"/>
                <a:ea typeface="Dreaming Outloud Sans"/>
                <a:cs typeface="Dreaming Outloud Sans"/>
                <a:sym typeface="Dreaming Outloud Sans"/>
              </a:rPr>
              <a:t>Ingredient #2</a:t>
            </a:r>
          </a:p>
        </p:txBody>
      </p:sp>
      <p:sp>
        <p:nvSpPr>
          <p:cNvPr id="23" name="TextBox 23"/>
          <p:cNvSpPr txBox="1"/>
          <p:nvPr/>
        </p:nvSpPr>
        <p:spPr>
          <a:xfrm>
            <a:off x="2155362" y="4784784"/>
            <a:ext cx="5868462" cy="484377"/>
          </a:xfrm>
          <a:prstGeom prst="rect">
            <a:avLst/>
          </a:prstGeom>
        </p:spPr>
        <p:txBody>
          <a:bodyPr lIns="0" tIns="0" rIns="0" bIns="0" rtlCol="0" anchor="t">
            <a:spAutoFit/>
          </a:bodyPr>
          <a:lstStyle/>
          <a:p>
            <a:pPr algn="l">
              <a:lnSpc>
                <a:spcPts val="3974"/>
              </a:lnSpc>
              <a:spcBef>
                <a:spcPct val="0"/>
              </a:spcBef>
            </a:pPr>
            <a:r>
              <a:rPr lang="en-US" sz="2838">
                <a:solidFill>
                  <a:srgbClr val="3B5F3E"/>
                </a:solidFill>
                <a:latin typeface="Glacial Indifference"/>
                <a:ea typeface="Glacial Indifference"/>
                <a:cs typeface="Glacial Indifference"/>
                <a:sym typeface="Glacial Indifference"/>
              </a:rPr>
              <a:t>You can now adjust your schedules</a:t>
            </a:r>
          </a:p>
        </p:txBody>
      </p:sp>
      <p:sp>
        <p:nvSpPr>
          <p:cNvPr id="24" name="TextBox 24"/>
          <p:cNvSpPr txBox="1"/>
          <p:nvPr/>
        </p:nvSpPr>
        <p:spPr>
          <a:xfrm>
            <a:off x="2155362" y="5414258"/>
            <a:ext cx="7444382" cy="484377"/>
          </a:xfrm>
          <a:prstGeom prst="rect">
            <a:avLst/>
          </a:prstGeom>
        </p:spPr>
        <p:txBody>
          <a:bodyPr lIns="0" tIns="0" rIns="0" bIns="0" rtlCol="0" anchor="t">
            <a:spAutoFit/>
          </a:bodyPr>
          <a:lstStyle/>
          <a:p>
            <a:pPr algn="l">
              <a:lnSpc>
                <a:spcPts val="3974"/>
              </a:lnSpc>
              <a:spcBef>
                <a:spcPct val="0"/>
              </a:spcBef>
            </a:pPr>
            <a:r>
              <a:rPr lang="en-US" sz="2838">
                <a:solidFill>
                  <a:srgbClr val="3B5F3E"/>
                </a:solidFill>
                <a:latin typeface="Glacial Indifference"/>
                <a:ea typeface="Glacial Indifference"/>
                <a:cs typeface="Glacial Indifference"/>
                <a:sym typeface="Glacial Indifference"/>
              </a:rPr>
              <a:t>Always check course descriptions &amp; restrictions</a:t>
            </a:r>
          </a:p>
        </p:txBody>
      </p:sp>
      <p:sp>
        <p:nvSpPr>
          <p:cNvPr id="25" name="TextBox 25"/>
          <p:cNvSpPr txBox="1"/>
          <p:nvPr/>
        </p:nvSpPr>
        <p:spPr>
          <a:xfrm>
            <a:off x="2155362" y="6043733"/>
            <a:ext cx="5868462" cy="484377"/>
          </a:xfrm>
          <a:prstGeom prst="rect">
            <a:avLst/>
          </a:prstGeom>
        </p:spPr>
        <p:txBody>
          <a:bodyPr lIns="0" tIns="0" rIns="0" bIns="0" rtlCol="0" anchor="t">
            <a:spAutoFit/>
          </a:bodyPr>
          <a:lstStyle/>
          <a:p>
            <a:pPr algn="l">
              <a:lnSpc>
                <a:spcPts val="3974"/>
              </a:lnSpc>
              <a:spcBef>
                <a:spcPct val="0"/>
              </a:spcBef>
            </a:pPr>
            <a:r>
              <a:rPr lang="en-US" sz="2838">
                <a:solidFill>
                  <a:srgbClr val="3B5F3E"/>
                </a:solidFill>
                <a:latin typeface="Glacial Indifference"/>
                <a:ea typeface="Glacial Indifference"/>
                <a:cs typeface="Glacial Indifference"/>
                <a:sym typeface="Glacial Indifference"/>
              </a:rPr>
              <a:t>Understand prerequisites </a:t>
            </a:r>
          </a:p>
        </p:txBody>
      </p:sp>
      <p:sp>
        <p:nvSpPr>
          <p:cNvPr id="26" name="Freeform 26"/>
          <p:cNvSpPr/>
          <p:nvPr/>
        </p:nvSpPr>
        <p:spPr>
          <a:xfrm flipH="1">
            <a:off x="-329336" y="-141212"/>
            <a:ext cx="1518344" cy="1264366"/>
          </a:xfrm>
          <a:custGeom>
            <a:avLst/>
            <a:gdLst/>
            <a:ahLst/>
            <a:cxnLst/>
            <a:rect l="l" t="t" r="r" b="b"/>
            <a:pathLst>
              <a:path w="1518344" h="1264366">
                <a:moveTo>
                  <a:pt x="1518344" y="0"/>
                </a:moveTo>
                <a:lnTo>
                  <a:pt x="0" y="0"/>
                </a:lnTo>
                <a:lnTo>
                  <a:pt x="0" y="1264366"/>
                </a:lnTo>
                <a:lnTo>
                  <a:pt x="1518344" y="1264366"/>
                </a:lnTo>
                <a:lnTo>
                  <a:pt x="1518344"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9D9BE374-C576-D2F1-F5D2-947E720D6EF6}"/>
                  </a:ext>
                </a:extLst>
              </p14:cNvPr>
              <p14:cNvContentPartPr/>
              <p14:nvPr/>
            </p14:nvContentPartPr>
            <p14:xfrm>
              <a:off x="12748522" y="2437838"/>
              <a:ext cx="4484520" cy="755640"/>
            </p14:xfrm>
          </p:contentPart>
        </mc:Choice>
        <mc:Fallback xmlns="">
          <p:pic>
            <p:nvPicPr>
              <p:cNvPr id="28" name="Ink 27">
                <a:extLst>
                  <a:ext uri="{FF2B5EF4-FFF2-40B4-BE49-F238E27FC236}">
                    <a16:creationId xmlns:a16="http://schemas.microsoft.com/office/drawing/2014/main" id="{9D9BE374-C576-D2F1-F5D2-947E720D6EF6}"/>
                  </a:ext>
                </a:extLst>
              </p:cNvPr>
              <p:cNvPicPr/>
              <p:nvPr/>
            </p:nvPicPr>
            <p:blipFill>
              <a:blip r:embed="rId12"/>
              <a:stretch>
                <a:fillRect/>
              </a:stretch>
            </p:blipFill>
            <p:spPr>
              <a:xfrm>
                <a:off x="12742402" y="2431718"/>
                <a:ext cx="4496760" cy="767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D57FE49A-E745-51A7-84F6-55318B5F936E}"/>
                  </a:ext>
                </a:extLst>
              </p14:cNvPr>
              <p14:cNvContentPartPr/>
              <p14:nvPr/>
            </p14:nvContentPartPr>
            <p14:xfrm>
              <a:off x="12042922" y="5390198"/>
              <a:ext cx="3627360" cy="451080"/>
            </p14:xfrm>
          </p:contentPart>
        </mc:Choice>
        <mc:Fallback xmlns="">
          <p:pic>
            <p:nvPicPr>
              <p:cNvPr id="29" name="Ink 28">
                <a:extLst>
                  <a:ext uri="{FF2B5EF4-FFF2-40B4-BE49-F238E27FC236}">
                    <a16:creationId xmlns:a16="http://schemas.microsoft.com/office/drawing/2014/main" id="{D57FE49A-E745-51A7-84F6-55318B5F936E}"/>
                  </a:ext>
                </a:extLst>
              </p:cNvPr>
              <p:cNvPicPr/>
              <p:nvPr/>
            </p:nvPicPr>
            <p:blipFill>
              <a:blip r:embed="rId14"/>
              <a:stretch>
                <a:fillRect/>
              </a:stretch>
            </p:blipFill>
            <p:spPr>
              <a:xfrm>
                <a:off x="12036802" y="5384078"/>
                <a:ext cx="363960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68730C39-AA1B-B188-72DB-D391721BEB76}"/>
                  </a:ext>
                </a:extLst>
              </p14:cNvPr>
              <p14:cNvContentPartPr/>
              <p14:nvPr/>
            </p14:nvContentPartPr>
            <p14:xfrm>
              <a:off x="13134442" y="7731278"/>
              <a:ext cx="4547160" cy="1124640"/>
            </p14:xfrm>
          </p:contentPart>
        </mc:Choice>
        <mc:Fallback xmlns="">
          <p:pic>
            <p:nvPicPr>
              <p:cNvPr id="30" name="Ink 29">
                <a:extLst>
                  <a:ext uri="{FF2B5EF4-FFF2-40B4-BE49-F238E27FC236}">
                    <a16:creationId xmlns:a16="http://schemas.microsoft.com/office/drawing/2014/main" id="{68730C39-AA1B-B188-72DB-D391721BEB76}"/>
                  </a:ext>
                </a:extLst>
              </p:cNvPr>
              <p:cNvPicPr/>
              <p:nvPr/>
            </p:nvPicPr>
            <p:blipFill>
              <a:blip r:embed="rId16"/>
              <a:stretch>
                <a:fillRect/>
              </a:stretch>
            </p:blipFill>
            <p:spPr>
              <a:xfrm>
                <a:off x="13128322" y="7725158"/>
                <a:ext cx="4559400" cy="1136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47E8FAC6-CF3D-C0EB-3EB8-146241AA7BCB}"/>
                  </a:ext>
                </a:extLst>
              </p14:cNvPr>
              <p14:cNvContentPartPr/>
              <p14:nvPr/>
            </p14:nvContentPartPr>
            <p14:xfrm>
              <a:off x="10507522" y="8099918"/>
              <a:ext cx="573840" cy="162000"/>
            </p14:xfrm>
          </p:contentPart>
        </mc:Choice>
        <mc:Fallback xmlns="">
          <p:pic>
            <p:nvPicPr>
              <p:cNvPr id="31" name="Ink 30">
                <a:extLst>
                  <a:ext uri="{FF2B5EF4-FFF2-40B4-BE49-F238E27FC236}">
                    <a16:creationId xmlns:a16="http://schemas.microsoft.com/office/drawing/2014/main" id="{47E8FAC6-CF3D-C0EB-3EB8-146241AA7BCB}"/>
                  </a:ext>
                </a:extLst>
              </p:cNvPr>
              <p:cNvPicPr/>
              <p:nvPr/>
            </p:nvPicPr>
            <p:blipFill>
              <a:blip r:embed="rId18"/>
              <a:stretch>
                <a:fillRect/>
              </a:stretch>
            </p:blipFill>
            <p:spPr>
              <a:xfrm>
                <a:off x="10501402" y="8093798"/>
                <a:ext cx="5860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BB125ECC-A7EF-D2CE-B7A5-B66A7473DE03}"/>
                  </a:ext>
                </a:extLst>
              </p14:cNvPr>
              <p14:cNvContentPartPr/>
              <p14:nvPr/>
            </p14:nvContentPartPr>
            <p14:xfrm>
              <a:off x="9192082" y="4990238"/>
              <a:ext cx="587160" cy="286560"/>
            </p14:xfrm>
          </p:contentPart>
        </mc:Choice>
        <mc:Fallback xmlns="">
          <p:pic>
            <p:nvPicPr>
              <p:cNvPr id="33" name="Ink 32">
                <a:extLst>
                  <a:ext uri="{FF2B5EF4-FFF2-40B4-BE49-F238E27FC236}">
                    <a16:creationId xmlns:a16="http://schemas.microsoft.com/office/drawing/2014/main" id="{BB125ECC-A7EF-D2CE-B7A5-B66A7473DE03}"/>
                  </a:ext>
                </a:extLst>
              </p:cNvPr>
              <p:cNvPicPr/>
              <p:nvPr/>
            </p:nvPicPr>
            <p:blipFill>
              <a:blip r:embed="rId20"/>
              <a:stretch>
                <a:fillRect/>
              </a:stretch>
            </p:blipFill>
            <p:spPr>
              <a:xfrm>
                <a:off x="9185962" y="4984118"/>
                <a:ext cx="599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020947E9-FB82-AE3F-E091-F23C1DDCDD0F}"/>
                  </a:ext>
                </a:extLst>
              </p14:cNvPr>
              <p14:cNvContentPartPr/>
              <p14:nvPr/>
            </p14:nvContentPartPr>
            <p14:xfrm>
              <a:off x="9993802" y="1857518"/>
              <a:ext cx="665640" cy="177120"/>
            </p14:xfrm>
          </p:contentPart>
        </mc:Choice>
        <mc:Fallback xmlns="">
          <p:pic>
            <p:nvPicPr>
              <p:cNvPr id="34" name="Ink 33">
                <a:extLst>
                  <a:ext uri="{FF2B5EF4-FFF2-40B4-BE49-F238E27FC236}">
                    <a16:creationId xmlns:a16="http://schemas.microsoft.com/office/drawing/2014/main" id="{020947E9-FB82-AE3F-E091-F23C1DDCDD0F}"/>
                  </a:ext>
                </a:extLst>
              </p:cNvPr>
              <p:cNvPicPr/>
              <p:nvPr/>
            </p:nvPicPr>
            <p:blipFill>
              <a:blip r:embed="rId22"/>
              <a:stretch>
                <a:fillRect/>
              </a:stretch>
            </p:blipFill>
            <p:spPr>
              <a:xfrm>
                <a:off x="9987682" y="1851398"/>
                <a:ext cx="677880" cy="189360"/>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22589">
            <a:off x="-1852930" y="1454683"/>
            <a:ext cx="4400041" cy="5584760"/>
          </a:xfrm>
          <a:custGeom>
            <a:avLst/>
            <a:gdLst/>
            <a:ahLst/>
            <a:cxnLst/>
            <a:rect l="l" t="t" r="r" b="b"/>
            <a:pathLst>
              <a:path w="4183493" h="5584760">
                <a:moveTo>
                  <a:pt x="0" y="0"/>
                </a:moveTo>
                <a:lnTo>
                  <a:pt x="4183493" y="0"/>
                </a:lnTo>
                <a:lnTo>
                  <a:pt x="4183493" y="5584761"/>
                </a:lnTo>
                <a:lnTo>
                  <a:pt x="0" y="5584761"/>
                </a:lnTo>
                <a:lnTo>
                  <a:pt x="0" y="0"/>
                </a:lnTo>
                <a:close/>
              </a:path>
            </a:pathLst>
          </a:custGeom>
          <a:blipFill>
            <a:blip>
              <a:extLst>
                <a:ext uri="{96DAC541-7B7A-43D3-8B79-37D633B846F1}">
                  <asvg:svgBlip xmlns:asvg="http://schemas.microsoft.com/office/drawing/2016/SVG/main" r:embed="rId2"/>
                </a:ext>
              </a:extLst>
            </a:blip>
            <a:stretch>
              <a:fillRect l="4921"/>
            </a:stretch>
          </a:blipFill>
        </p:spPr>
        <p:txBody>
          <a:bodyPr/>
          <a:lstStyle/>
          <a:p>
            <a:endParaRPr lang="en-US"/>
          </a:p>
        </p:txBody>
      </p:sp>
      <p:grpSp>
        <p:nvGrpSpPr>
          <p:cNvPr id="3" name="Group 3"/>
          <p:cNvGrpSpPr/>
          <p:nvPr/>
        </p:nvGrpSpPr>
        <p:grpSpPr>
          <a:xfrm>
            <a:off x="-4" y="7689511"/>
            <a:ext cx="18288000" cy="2553980"/>
            <a:chOff x="0" y="0"/>
            <a:chExt cx="6002645" cy="2963234"/>
          </a:xfrm>
        </p:grpSpPr>
        <p:sp>
          <p:nvSpPr>
            <p:cNvPr id="4" name="Freeform 4"/>
            <p:cNvSpPr/>
            <p:nvPr/>
          </p:nvSpPr>
          <p:spPr>
            <a:xfrm>
              <a:off x="0" y="0"/>
              <a:ext cx="6002645" cy="2963234"/>
            </a:xfrm>
            <a:custGeom>
              <a:avLst/>
              <a:gdLst/>
              <a:ahLst/>
              <a:cxnLst/>
              <a:rect l="l" t="t" r="r" b="b"/>
              <a:pathLst>
                <a:path w="6002645" h="2963234">
                  <a:moveTo>
                    <a:pt x="0" y="0"/>
                  </a:moveTo>
                  <a:lnTo>
                    <a:pt x="6002645" y="0"/>
                  </a:lnTo>
                  <a:lnTo>
                    <a:pt x="6002645" y="2963234"/>
                  </a:lnTo>
                  <a:lnTo>
                    <a:pt x="0" y="2963234"/>
                  </a:lnTo>
                  <a:close/>
                </a:path>
              </a:pathLst>
            </a:custGeom>
            <a:solidFill>
              <a:srgbClr val="5C7D52"/>
            </a:solidFill>
          </p:spPr>
          <p:txBody>
            <a:bodyPr/>
            <a:lstStyle/>
            <a:p>
              <a:endParaRPr lang="en-US"/>
            </a:p>
          </p:txBody>
        </p:sp>
        <p:sp>
          <p:nvSpPr>
            <p:cNvPr id="5" name="TextBox 5"/>
            <p:cNvSpPr txBox="1"/>
            <p:nvPr/>
          </p:nvSpPr>
          <p:spPr>
            <a:xfrm>
              <a:off x="0" y="-38100"/>
              <a:ext cx="6002645" cy="300133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311"/>
            <a:ext cx="18287996" cy="478801"/>
            <a:chOff x="0" y="0"/>
            <a:chExt cx="6002645" cy="1095644"/>
          </a:xfrm>
        </p:grpSpPr>
        <p:sp>
          <p:nvSpPr>
            <p:cNvPr id="7" name="Freeform 7"/>
            <p:cNvSpPr/>
            <p:nvPr/>
          </p:nvSpPr>
          <p:spPr>
            <a:xfrm>
              <a:off x="0" y="0"/>
              <a:ext cx="6002645" cy="1095644"/>
            </a:xfrm>
            <a:custGeom>
              <a:avLst/>
              <a:gdLst/>
              <a:ahLst/>
              <a:cxnLst/>
              <a:rect l="l" t="t" r="r" b="b"/>
              <a:pathLst>
                <a:path w="6002645" h="1095644">
                  <a:moveTo>
                    <a:pt x="0" y="0"/>
                  </a:moveTo>
                  <a:lnTo>
                    <a:pt x="6002645" y="0"/>
                  </a:lnTo>
                  <a:lnTo>
                    <a:pt x="6002645" y="1095644"/>
                  </a:lnTo>
                  <a:lnTo>
                    <a:pt x="0" y="1095644"/>
                  </a:lnTo>
                  <a:close/>
                </a:path>
              </a:pathLst>
            </a:custGeom>
            <a:solidFill>
              <a:srgbClr val="5C7D52"/>
            </a:solidFill>
          </p:spPr>
          <p:txBody>
            <a:bodyPr/>
            <a:lstStyle/>
            <a:p>
              <a:endParaRPr lang="en-US"/>
            </a:p>
          </p:txBody>
        </p:sp>
        <p:sp>
          <p:nvSpPr>
            <p:cNvPr id="8" name="TextBox 8"/>
            <p:cNvSpPr txBox="1"/>
            <p:nvPr/>
          </p:nvSpPr>
          <p:spPr>
            <a:xfrm>
              <a:off x="0" y="-38100"/>
              <a:ext cx="6002645" cy="113374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769739">
            <a:off x="79408" y="7472909"/>
            <a:ext cx="5672736" cy="3455917"/>
          </a:xfrm>
          <a:custGeom>
            <a:avLst/>
            <a:gdLst/>
            <a:ahLst/>
            <a:cxnLst/>
            <a:rect l="l" t="t" r="r" b="b"/>
            <a:pathLst>
              <a:path w="5433289" h="5018383">
                <a:moveTo>
                  <a:pt x="0" y="0"/>
                </a:moveTo>
                <a:lnTo>
                  <a:pt x="5433288" y="0"/>
                </a:lnTo>
                <a:lnTo>
                  <a:pt x="5433288" y="5018383"/>
                </a:lnTo>
                <a:lnTo>
                  <a:pt x="0" y="5018383"/>
                </a:lnTo>
                <a:lnTo>
                  <a:pt x="0" y="0"/>
                </a:lnTo>
                <a:close/>
              </a:path>
            </a:pathLst>
          </a:custGeom>
          <a:blipFill>
            <a:blip>
              <a:extLst>
                <a:ext uri="{96DAC541-7B7A-43D3-8B79-37D633B846F1}">
                  <asvg:svgBlip xmlns:asvg="http://schemas.microsoft.com/office/drawing/2016/SVG/main" r:embed="rId3"/>
                </a:ext>
              </a:extLst>
            </a:blip>
            <a:stretch>
              <a:fillRect l="4221" b="-45210"/>
            </a:stretch>
          </a:blipFill>
        </p:spPr>
        <p:txBody>
          <a:bodyPr/>
          <a:lstStyle/>
          <a:p>
            <a:endParaRPr lang="en-US"/>
          </a:p>
        </p:txBody>
      </p:sp>
      <p:sp>
        <p:nvSpPr>
          <p:cNvPr id="10" name="Freeform 10"/>
          <p:cNvSpPr/>
          <p:nvPr/>
        </p:nvSpPr>
        <p:spPr>
          <a:xfrm>
            <a:off x="8824279" y="7180743"/>
            <a:ext cx="3398703" cy="2162811"/>
          </a:xfrm>
          <a:custGeom>
            <a:avLst/>
            <a:gdLst/>
            <a:ahLst/>
            <a:cxnLst/>
            <a:rect l="l" t="t" r="r" b="b"/>
            <a:pathLst>
              <a:path w="3398703" h="2162811">
                <a:moveTo>
                  <a:pt x="0" y="0"/>
                </a:moveTo>
                <a:lnTo>
                  <a:pt x="3398703" y="0"/>
                </a:lnTo>
                <a:lnTo>
                  <a:pt x="3398703" y="2162810"/>
                </a:lnTo>
                <a:lnTo>
                  <a:pt x="0" y="21628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370341" y="5668457"/>
            <a:ext cx="3093604" cy="3666035"/>
          </a:xfrm>
          <a:custGeom>
            <a:avLst/>
            <a:gdLst/>
            <a:ahLst/>
            <a:cxnLst/>
            <a:rect l="l" t="t" r="r" b="b"/>
            <a:pathLst>
              <a:path w="2148522" h="2353958">
                <a:moveTo>
                  <a:pt x="0" y="0"/>
                </a:moveTo>
                <a:lnTo>
                  <a:pt x="2148521" y="0"/>
                </a:lnTo>
                <a:lnTo>
                  <a:pt x="2148521" y="2353958"/>
                </a:lnTo>
                <a:lnTo>
                  <a:pt x="0" y="23539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5977564" y="993855"/>
            <a:ext cx="2310432" cy="5403479"/>
          </a:xfrm>
          <a:custGeom>
            <a:avLst/>
            <a:gdLst/>
            <a:ahLst/>
            <a:cxnLst/>
            <a:rect l="l" t="t" r="r" b="b"/>
            <a:pathLst>
              <a:path w="3752962" h="5403479">
                <a:moveTo>
                  <a:pt x="0" y="0"/>
                </a:moveTo>
                <a:lnTo>
                  <a:pt x="3752962" y="0"/>
                </a:lnTo>
                <a:lnTo>
                  <a:pt x="3752962" y="5403480"/>
                </a:lnTo>
                <a:lnTo>
                  <a:pt x="0" y="5403480"/>
                </a:lnTo>
                <a:lnTo>
                  <a:pt x="0" y="0"/>
                </a:lnTo>
                <a:close/>
              </a:path>
            </a:pathLst>
          </a:custGeom>
          <a:blipFill>
            <a:blip>
              <a:extLst>
                <a:ext uri="{96DAC541-7B7A-43D3-8B79-37D633B846F1}">
                  <asvg:svgBlip xmlns:asvg="http://schemas.microsoft.com/office/drawing/2016/SVG/main" r:embed="rId6"/>
                </a:ext>
              </a:extLst>
            </a:blip>
            <a:stretch>
              <a:fillRect l="1" r="-62436"/>
            </a:stretch>
          </a:blipFill>
        </p:spPr>
        <p:txBody>
          <a:bodyPr/>
          <a:lstStyle/>
          <a:p>
            <a:endParaRPr lang="en-US"/>
          </a:p>
        </p:txBody>
      </p:sp>
      <p:sp>
        <p:nvSpPr>
          <p:cNvPr id="14" name="Freeform 14"/>
          <p:cNvSpPr/>
          <p:nvPr/>
        </p:nvSpPr>
        <p:spPr>
          <a:xfrm flipH="1">
            <a:off x="1165624" y="5759891"/>
            <a:ext cx="1352617" cy="1126361"/>
          </a:xfrm>
          <a:custGeom>
            <a:avLst/>
            <a:gdLst/>
            <a:ahLst/>
            <a:cxnLst/>
            <a:rect l="l" t="t" r="r" b="b"/>
            <a:pathLst>
              <a:path w="1352617" h="1126361">
                <a:moveTo>
                  <a:pt x="1352617" y="0"/>
                </a:moveTo>
                <a:lnTo>
                  <a:pt x="0" y="0"/>
                </a:lnTo>
                <a:lnTo>
                  <a:pt x="0" y="1126361"/>
                </a:lnTo>
                <a:lnTo>
                  <a:pt x="1352617" y="1126361"/>
                </a:lnTo>
                <a:lnTo>
                  <a:pt x="1352617"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5301255" y="465520"/>
            <a:ext cx="1518344" cy="1264366"/>
          </a:xfrm>
          <a:custGeom>
            <a:avLst/>
            <a:gdLst/>
            <a:ahLst/>
            <a:cxnLst/>
            <a:rect l="l" t="t" r="r" b="b"/>
            <a:pathLst>
              <a:path w="1518344" h="1264366">
                <a:moveTo>
                  <a:pt x="0" y="0"/>
                </a:moveTo>
                <a:lnTo>
                  <a:pt x="1518344" y="0"/>
                </a:lnTo>
                <a:lnTo>
                  <a:pt x="1518344" y="1264366"/>
                </a:lnTo>
                <a:lnTo>
                  <a:pt x="0" y="12643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flipH="1">
            <a:off x="2060318" y="465520"/>
            <a:ext cx="1518344" cy="1264366"/>
          </a:xfrm>
          <a:custGeom>
            <a:avLst/>
            <a:gdLst/>
            <a:ahLst/>
            <a:cxnLst/>
            <a:rect l="l" t="t" r="r" b="b"/>
            <a:pathLst>
              <a:path w="1518344" h="1264366">
                <a:moveTo>
                  <a:pt x="1518344" y="0"/>
                </a:moveTo>
                <a:lnTo>
                  <a:pt x="0" y="0"/>
                </a:lnTo>
                <a:lnTo>
                  <a:pt x="0" y="1264366"/>
                </a:lnTo>
                <a:lnTo>
                  <a:pt x="1518344" y="1264366"/>
                </a:lnTo>
                <a:lnTo>
                  <a:pt x="1518344"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7"/>
          <p:cNvGrpSpPr/>
          <p:nvPr/>
        </p:nvGrpSpPr>
        <p:grpSpPr>
          <a:xfrm>
            <a:off x="0" y="9415885"/>
            <a:ext cx="18288000" cy="871115"/>
            <a:chOff x="0" y="0"/>
            <a:chExt cx="24384000" cy="1161487"/>
          </a:xfrm>
        </p:grpSpPr>
        <p:grpSp>
          <p:nvGrpSpPr>
            <p:cNvPr id="18" name="Group 18"/>
            <p:cNvGrpSpPr/>
            <p:nvPr/>
          </p:nvGrpSpPr>
          <p:grpSpPr>
            <a:xfrm>
              <a:off x="0" y="0"/>
              <a:ext cx="24384000" cy="1161487"/>
              <a:chOff x="0" y="0"/>
              <a:chExt cx="4816593" cy="229429"/>
            </a:xfrm>
          </p:grpSpPr>
          <p:sp>
            <p:nvSpPr>
              <p:cNvPr id="19" name="Freeform 19"/>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20" name="TextBox 20"/>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9"/>
              <a:stretch>
                <a:fillRect/>
              </a:stretch>
            </a:blipFill>
          </p:spPr>
          <p:txBody>
            <a:bodyPr/>
            <a:lstStyle/>
            <a:p>
              <a:endParaRPr lang="en-US"/>
            </a:p>
          </p:txBody>
        </p:sp>
      </p:grpSp>
      <p:sp>
        <p:nvSpPr>
          <p:cNvPr id="22" name="TextBox 22"/>
          <p:cNvSpPr txBox="1"/>
          <p:nvPr/>
        </p:nvSpPr>
        <p:spPr>
          <a:xfrm>
            <a:off x="3208789" y="1747974"/>
            <a:ext cx="12069464" cy="4260590"/>
          </a:xfrm>
          <a:prstGeom prst="rect">
            <a:avLst/>
          </a:prstGeom>
        </p:spPr>
        <p:txBody>
          <a:bodyPr lIns="0" tIns="0" rIns="0" bIns="0" rtlCol="0" anchor="t">
            <a:spAutoFit/>
          </a:bodyPr>
          <a:lstStyle/>
          <a:p>
            <a:pPr algn="ctr">
              <a:lnSpc>
                <a:spcPts val="11389"/>
              </a:lnSpc>
              <a:spcBef>
                <a:spcPct val="0"/>
              </a:spcBef>
            </a:pPr>
            <a:r>
              <a:rPr lang="en-US" sz="8135" b="1" dirty="0">
                <a:solidFill>
                  <a:srgbClr val="3B5F3E"/>
                </a:solidFill>
                <a:latin typeface="Glacial Indifference Bold"/>
                <a:ea typeface="Glacial Indifference Bold"/>
                <a:cs typeface="Glacial Indifference Bold"/>
                <a:sym typeface="Glacial Indifference Bold"/>
              </a:rPr>
              <a:t>What do you think happens if you miss the first day of class?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55461" cy="10287000"/>
            <a:chOff x="0" y="0"/>
            <a:chExt cx="1984221" cy="2963234"/>
          </a:xfrm>
        </p:grpSpPr>
        <p:sp>
          <p:nvSpPr>
            <p:cNvPr id="3" name="Freeform 3"/>
            <p:cNvSpPr/>
            <p:nvPr/>
          </p:nvSpPr>
          <p:spPr>
            <a:xfrm>
              <a:off x="0" y="0"/>
              <a:ext cx="1984221" cy="2963234"/>
            </a:xfrm>
            <a:custGeom>
              <a:avLst/>
              <a:gdLst/>
              <a:ahLst/>
              <a:cxnLst/>
              <a:rect l="l" t="t" r="r" b="b"/>
              <a:pathLst>
                <a:path w="1984221" h="2963234">
                  <a:moveTo>
                    <a:pt x="0" y="0"/>
                  </a:moveTo>
                  <a:lnTo>
                    <a:pt x="1984221" y="0"/>
                  </a:lnTo>
                  <a:lnTo>
                    <a:pt x="1984221" y="2963234"/>
                  </a:lnTo>
                  <a:lnTo>
                    <a:pt x="0" y="2963234"/>
                  </a:lnTo>
                  <a:close/>
                </a:path>
              </a:pathLst>
            </a:custGeom>
            <a:solidFill>
              <a:srgbClr val="5C7D52"/>
            </a:solidFill>
          </p:spPr>
          <p:txBody>
            <a:bodyPr/>
            <a:lstStyle/>
            <a:p>
              <a:endParaRPr lang="en-US"/>
            </a:p>
          </p:txBody>
        </p:sp>
        <p:sp>
          <p:nvSpPr>
            <p:cNvPr id="4" name="TextBox 4"/>
            <p:cNvSpPr txBox="1"/>
            <p:nvPr/>
          </p:nvSpPr>
          <p:spPr>
            <a:xfrm>
              <a:off x="0" y="-38100"/>
              <a:ext cx="1984221" cy="300133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0"/>
            <a:ext cx="3031880" cy="2821068"/>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l="-28562" t="-45860"/>
            </a:stretch>
          </a:blipFill>
        </p:spPr>
        <p:txBody>
          <a:bodyPr/>
          <a:lstStyle/>
          <a:p>
            <a:endParaRPr lang="en-US"/>
          </a:p>
        </p:txBody>
      </p:sp>
      <p:sp>
        <p:nvSpPr>
          <p:cNvPr id="6" name="Freeform 6"/>
          <p:cNvSpPr/>
          <p:nvPr/>
        </p:nvSpPr>
        <p:spPr>
          <a:xfrm>
            <a:off x="-35770" y="3184297"/>
            <a:ext cx="2158210" cy="7411693"/>
          </a:xfrm>
          <a:custGeom>
            <a:avLst/>
            <a:gdLst/>
            <a:ahLst/>
            <a:cxnLst/>
            <a:rect l="l" t="t" r="r" b="b"/>
            <a:pathLst>
              <a:path w="4244879" h="7411693">
                <a:moveTo>
                  <a:pt x="0" y="0"/>
                </a:moveTo>
                <a:lnTo>
                  <a:pt x="4244878" y="0"/>
                </a:lnTo>
                <a:lnTo>
                  <a:pt x="4244878" y="7411692"/>
                </a:lnTo>
                <a:lnTo>
                  <a:pt x="0" y="7411692"/>
                </a:lnTo>
                <a:lnTo>
                  <a:pt x="0" y="0"/>
                </a:lnTo>
                <a:close/>
              </a:path>
            </a:pathLst>
          </a:custGeom>
          <a:blipFill>
            <a:blip>
              <a:extLst>
                <a:ext uri="{96DAC541-7B7A-43D3-8B79-37D633B846F1}">
                  <asvg:svgBlip xmlns:asvg="http://schemas.microsoft.com/office/drawing/2016/SVG/main" r:embed="rId3"/>
                </a:ext>
              </a:extLst>
            </a:blip>
            <a:stretch>
              <a:fillRect l="-96685"/>
            </a:stretch>
          </a:blipFill>
        </p:spPr>
        <p:txBody>
          <a:bodyPr/>
          <a:lstStyle/>
          <a:p>
            <a:endParaRPr lang="en-US"/>
          </a:p>
        </p:txBody>
      </p:sp>
      <p:sp>
        <p:nvSpPr>
          <p:cNvPr id="7" name="Freeform 7"/>
          <p:cNvSpPr/>
          <p:nvPr/>
        </p:nvSpPr>
        <p:spPr>
          <a:xfrm>
            <a:off x="959897" y="7547978"/>
            <a:ext cx="5162079" cy="2308857"/>
          </a:xfrm>
          <a:custGeom>
            <a:avLst/>
            <a:gdLst/>
            <a:ahLst/>
            <a:cxnLst/>
            <a:rect l="l" t="t" r="r" b="b"/>
            <a:pathLst>
              <a:path w="5162079" h="2308857">
                <a:moveTo>
                  <a:pt x="0" y="0"/>
                </a:moveTo>
                <a:lnTo>
                  <a:pt x="5162078" y="0"/>
                </a:lnTo>
                <a:lnTo>
                  <a:pt x="5162078" y="2308857"/>
                </a:lnTo>
                <a:lnTo>
                  <a:pt x="0" y="230885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26064" y="3205542"/>
            <a:ext cx="1605816" cy="1337207"/>
          </a:xfrm>
          <a:custGeom>
            <a:avLst/>
            <a:gdLst/>
            <a:ahLst/>
            <a:cxnLst/>
            <a:rect l="l" t="t" r="r" b="b"/>
            <a:pathLst>
              <a:path w="1605816" h="1337207">
                <a:moveTo>
                  <a:pt x="0" y="0"/>
                </a:moveTo>
                <a:lnTo>
                  <a:pt x="1605816" y="0"/>
                </a:lnTo>
                <a:lnTo>
                  <a:pt x="1605816" y="1337206"/>
                </a:lnTo>
                <a:lnTo>
                  <a:pt x="0" y="133720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17485092" y="8505437"/>
            <a:ext cx="1268514" cy="1056326"/>
          </a:xfrm>
          <a:custGeom>
            <a:avLst/>
            <a:gdLst/>
            <a:ahLst/>
            <a:cxnLst/>
            <a:rect l="l" t="t" r="r" b="b"/>
            <a:pathLst>
              <a:path w="1268514" h="1056326">
                <a:moveTo>
                  <a:pt x="1268514" y="0"/>
                </a:moveTo>
                <a:lnTo>
                  <a:pt x="0" y="0"/>
                </a:lnTo>
                <a:lnTo>
                  <a:pt x="0" y="1056327"/>
                </a:lnTo>
                <a:lnTo>
                  <a:pt x="1268514" y="1056327"/>
                </a:lnTo>
                <a:lnTo>
                  <a:pt x="1268514"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682184" y="-308507"/>
            <a:ext cx="1605816" cy="1337207"/>
          </a:xfrm>
          <a:custGeom>
            <a:avLst/>
            <a:gdLst/>
            <a:ahLst/>
            <a:cxnLst/>
            <a:rect l="l" t="t" r="r" b="b"/>
            <a:pathLst>
              <a:path w="1605816" h="1337207">
                <a:moveTo>
                  <a:pt x="0" y="0"/>
                </a:moveTo>
                <a:lnTo>
                  <a:pt x="1605816" y="0"/>
                </a:lnTo>
                <a:lnTo>
                  <a:pt x="1605816" y="1337207"/>
                </a:lnTo>
                <a:lnTo>
                  <a:pt x="0" y="133720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0" y="9415885"/>
            <a:ext cx="18288000" cy="871115"/>
            <a:chOff x="0" y="0"/>
            <a:chExt cx="24384000" cy="1161487"/>
          </a:xfrm>
        </p:grpSpPr>
        <p:grpSp>
          <p:nvGrpSpPr>
            <p:cNvPr id="12" name="Group 12"/>
            <p:cNvGrpSpPr/>
            <p:nvPr/>
          </p:nvGrpSpPr>
          <p:grpSpPr>
            <a:xfrm>
              <a:off x="0" y="0"/>
              <a:ext cx="24384000" cy="1161487"/>
              <a:chOff x="0" y="0"/>
              <a:chExt cx="4816593" cy="229429"/>
            </a:xfrm>
          </p:grpSpPr>
          <p:sp>
            <p:nvSpPr>
              <p:cNvPr id="13" name="Freeform 13"/>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4" name="TextBox 14"/>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7"/>
              <a:stretch>
                <a:fillRect/>
              </a:stretch>
            </a:blipFill>
          </p:spPr>
          <p:txBody>
            <a:bodyPr/>
            <a:lstStyle/>
            <a:p>
              <a:endParaRPr lang="en-US"/>
            </a:p>
          </p:txBody>
        </p:sp>
      </p:grpSp>
      <p:sp>
        <p:nvSpPr>
          <p:cNvPr id="16" name="AutoShape 16"/>
          <p:cNvSpPr/>
          <p:nvPr/>
        </p:nvSpPr>
        <p:spPr>
          <a:xfrm>
            <a:off x="4750538" y="1716121"/>
            <a:ext cx="3586519" cy="0"/>
          </a:xfrm>
          <a:prstGeom prst="line">
            <a:avLst/>
          </a:prstGeom>
          <a:ln w="47625" cap="flat">
            <a:solidFill>
              <a:srgbClr val="AEBE63"/>
            </a:solidFill>
            <a:prstDash val="solid"/>
            <a:headEnd type="oval" w="lg" len="lg"/>
            <a:tailEnd type="oval" w="lg" len="lg"/>
          </a:ln>
        </p:spPr>
        <p:txBody>
          <a:bodyPr/>
          <a:lstStyle/>
          <a:p>
            <a:endParaRPr lang="en-US"/>
          </a:p>
        </p:txBody>
      </p:sp>
      <p:sp>
        <p:nvSpPr>
          <p:cNvPr id="17" name="TextBox 17"/>
          <p:cNvSpPr txBox="1"/>
          <p:nvPr/>
        </p:nvSpPr>
        <p:spPr>
          <a:xfrm>
            <a:off x="4634511" y="109042"/>
            <a:ext cx="9197487" cy="1383136"/>
          </a:xfrm>
          <a:prstGeom prst="rect">
            <a:avLst/>
          </a:prstGeom>
        </p:spPr>
        <p:txBody>
          <a:bodyPr lIns="0" tIns="0" rIns="0" bIns="0" rtlCol="0" anchor="t">
            <a:spAutoFit/>
          </a:bodyPr>
          <a:lstStyle/>
          <a:p>
            <a:pPr algn="l">
              <a:lnSpc>
                <a:spcPts val="11389"/>
              </a:lnSpc>
              <a:spcBef>
                <a:spcPct val="0"/>
              </a:spcBef>
            </a:pPr>
            <a:r>
              <a:rPr lang="en-US" sz="8135" b="1" dirty="0">
                <a:solidFill>
                  <a:srgbClr val="3B5F3E"/>
                </a:solidFill>
                <a:latin typeface="Glacial Indifference Bold"/>
                <a:ea typeface="Glacial Indifference Bold"/>
                <a:cs typeface="Glacial Indifference Bold"/>
                <a:sym typeface="Glacial Indifference Bold"/>
              </a:rPr>
              <a:t>Kitchen Rules</a:t>
            </a:r>
          </a:p>
        </p:txBody>
      </p:sp>
      <p:grpSp>
        <p:nvGrpSpPr>
          <p:cNvPr id="18" name="Group 18"/>
          <p:cNvGrpSpPr/>
          <p:nvPr/>
        </p:nvGrpSpPr>
        <p:grpSpPr>
          <a:xfrm>
            <a:off x="4606437" y="2129470"/>
            <a:ext cx="6207092" cy="1054827"/>
            <a:chOff x="0" y="0"/>
            <a:chExt cx="8276123" cy="1406436"/>
          </a:xfrm>
        </p:grpSpPr>
        <p:sp>
          <p:nvSpPr>
            <p:cNvPr id="19" name="TextBox 19"/>
            <p:cNvSpPr txBox="1"/>
            <p:nvPr/>
          </p:nvSpPr>
          <p:spPr>
            <a:xfrm>
              <a:off x="0" y="-66675"/>
              <a:ext cx="5194884" cy="773876"/>
            </a:xfrm>
            <a:prstGeom prst="rect">
              <a:avLst/>
            </a:prstGeom>
          </p:spPr>
          <p:txBody>
            <a:bodyPr lIns="0" tIns="0" rIns="0" bIns="0" rtlCol="0" anchor="t">
              <a:spAutoFit/>
            </a:bodyPr>
            <a:lstStyle/>
            <a:p>
              <a:pPr algn="just">
                <a:lnSpc>
                  <a:spcPts val="4890"/>
                </a:lnSpc>
                <a:spcBef>
                  <a:spcPct val="0"/>
                </a:spcBef>
              </a:pPr>
              <a:r>
                <a:rPr lang="en-US" sz="3493">
                  <a:solidFill>
                    <a:srgbClr val="016847"/>
                  </a:solidFill>
                  <a:latin typeface="Dreaming Outloud Sans"/>
                  <a:ea typeface="Dreaming Outloud Sans"/>
                  <a:cs typeface="Dreaming Outloud Sans"/>
                  <a:sym typeface="Dreaming Outloud Sans"/>
                </a:rPr>
                <a:t>Kitchen Rule #1</a:t>
              </a:r>
            </a:p>
          </p:txBody>
        </p:sp>
        <p:sp>
          <p:nvSpPr>
            <p:cNvPr id="20" name="TextBox 20"/>
            <p:cNvSpPr txBox="1"/>
            <p:nvPr/>
          </p:nvSpPr>
          <p:spPr>
            <a:xfrm>
              <a:off x="0" y="590846"/>
              <a:ext cx="8276123" cy="815589"/>
            </a:xfrm>
            <a:prstGeom prst="rect">
              <a:avLst/>
            </a:prstGeom>
          </p:spPr>
          <p:txBody>
            <a:bodyPr lIns="0" tIns="0" rIns="0" bIns="0" rtlCol="0" anchor="t">
              <a:spAutoFit/>
            </a:bodyPr>
            <a:lstStyle/>
            <a:p>
              <a:pPr algn="l">
                <a:lnSpc>
                  <a:spcPts val="5134"/>
                </a:lnSpc>
                <a:spcBef>
                  <a:spcPct val="0"/>
                </a:spcBef>
              </a:pPr>
              <a:r>
                <a:rPr lang="en-US" sz="3667" b="1">
                  <a:solidFill>
                    <a:srgbClr val="3B5F3E"/>
                  </a:solidFill>
                  <a:latin typeface="Glacial Indifference Bold"/>
                  <a:ea typeface="Glacial Indifference Bold"/>
                  <a:cs typeface="Glacial Indifference Bold"/>
                  <a:sym typeface="Glacial Indifference Bold"/>
                </a:rPr>
                <a:t>First Day Attendance Policy</a:t>
              </a:r>
            </a:p>
          </p:txBody>
        </p:sp>
      </p:grpSp>
      <p:grpSp>
        <p:nvGrpSpPr>
          <p:cNvPr id="21" name="Group 21"/>
          <p:cNvGrpSpPr/>
          <p:nvPr/>
        </p:nvGrpSpPr>
        <p:grpSpPr>
          <a:xfrm>
            <a:off x="11959890" y="1492344"/>
            <a:ext cx="5379032" cy="1111342"/>
            <a:chOff x="0" y="0"/>
            <a:chExt cx="7172042" cy="1481789"/>
          </a:xfrm>
        </p:grpSpPr>
        <p:sp>
          <p:nvSpPr>
            <p:cNvPr id="22" name="TextBox 22"/>
            <p:cNvSpPr txBox="1"/>
            <p:nvPr/>
          </p:nvSpPr>
          <p:spPr>
            <a:xfrm>
              <a:off x="0" y="-66675"/>
              <a:ext cx="4088513" cy="773876"/>
            </a:xfrm>
            <a:prstGeom prst="rect">
              <a:avLst/>
            </a:prstGeom>
          </p:spPr>
          <p:txBody>
            <a:bodyPr lIns="0" tIns="0" rIns="0" bIns="0" rtlCol="0" anchor="t">
              <a:spAutoFit/>
            </a:bodyPr>
            <a:lstStyle/>
            <a:p>
              <a:pPr algn="l">
                <a:lnSpc>
                  <a:spcPts val="4890"/>
                </a:lnSpc>
                <a:spcBef>
                  <a:spcPct val="0"/>
                </a:spcBef>
              </a:pPr>
              <a:r>
                <a:rPr lang="en-US" sz="3493">
                  <a:solidFill>
                    <a:srgbClr val="016847"/>
                  </a:solidFill>
                  <a:latin typeface="Dreaming Outloud Sans"/>
                  <a:ea typeface="Dreaming Outloud Sans"/>
                  <a:cs typeface="Dreaming Outloud Sans"/>
                  <a:sym typeface="Dreaming Outloud Sans"/>
                </a:rPr>
                <a:t>Kitchen Rule #2</a:t>
              </a:r>
            </a:p>
          </p:txBody>
        </p:sp>
        <p:sp>
          <p:nvSpPr>
            <p:cNvPr id="23" name="TextBox 23"/>
            <p:cNvSpPr txBox="1"/>
            <p:nvPr/>
          </p:nvSpPr>
          <p:spPr>
            <a:xfrm>
              <a:off x="0" y="590846"/>
              <a:ext cx="7172042" cy="890943"/>
            </a:xfrm>
            <a:prstGeom prst="rect">
              <a:avLst/>
            </a:prstGeom>
          </p:spPr>
          <p:txBody>
            <a:bodyPr lIns="0" tIns="0" rIns="0" bIns="0" rtlCol="0" anchor="t">
              <a:spAutoFit/>
            </a:bodyPr>
            <a:lstStyle/>
            <a:p>
              <a:pPr algn="l">
                <a:lnSpc>
                  <a:spcPts val="5694"/>
                </a:lnSpc>
                <a:spcBef>
                  <a:spcPct val="0"/>
                </a:spcBef>
              </a:pPr>
              <a:r>
                <a:rPr lang="en-US" sz="4067" b="1">
                  <a:solidFill>
                    <a:srgbClr val="3B5F3E"/>
                  </a:solidFill>
                  <a:latin typeface="Glacial Indifference Bold"/>
                  <a:ea typeface="Glacial Indifference Bold"/>
                  <a:cs typeface="Glacial Indifference Bold"/>
                  <a:sym typeface="Glacial Indifference Bold"/>
                </a:rPr>
                <a:t>Add, Drop, Withdraw</a:t>
              </a:r>
            </a:p>
          </p:txBody>
        </p:sp>
      </p:grpSp>
      <p:grpSp>
        <p:nvGrpSpPr>
          <p:cNvPr id="24" name="Group 24"/>
          <p:cNvGrpSpPr/>
          <p:nvPr/>
        </p:nvGrpSpPr>
        <p:grpSpPr>
          <a:xfrm>
            <a:off x="6406333" y="6254084"/>
            <a:ext cx="6047850" cy="1087847"/>
            <a:chOff x="0" y="0"/>
            <a:chExt cx="8063800" cy="1450462"/>
          </a:xfrm>
        </p:grpSpPr>
        <p:sp>
          <p:nvSpPr>
            <p:cNvPr id="25" name="TextBox 25"/>
            <p:cNvSpPr txBox="1"/>
            <p:nvPr/>
          </p:nvSpPr>
          <p:spPr>
            <a:xfrm>
              <a:off x="0" y="-66675"/>
              <a:ext cx="5872352" cy="773876"/>
            </a:xfrm>
            <a:prstGeom prst="rect">
              <a:avLst/>
            </a:prstGeom>
          </p:spPr>
          <p:txBody>
            <a:bodyPr lIns="0" tIns="0" rIns="0" bIns="0" rtlCol="0" anchor="t">
              <a:spAutoFit/>
            </a:bodyPr>
            <a:lstStyle/>
            <a:p>
              <a:pPr algn="l">
                <a:lnSpc>
                  <a:spcPts val="4890"/>
                </a:lnSpc>
                <a:spcBef>
                  <a:spcPct val="0"/>
                </a:spcBef>
              </a:pPr>
              <a:r>
                <a:rPr lang="en-US" sz="3493">
                  <a:solidFill>
                    <a:srgbClr val="016847"/>
                  </a:solidFill>
                  <a:latin typeface="Dreaming Outloud Sans"/>
                  <a:ea typeface="Dreaming Outloud Sans"/>
                  <a:cs typeface="Dreaming Outloud Sans"/>
                  <a:sym typeface="Dreaming Outloud Sans"/>
                </a:rPr>
                <a:t>Kitchen Rule #3</a:t>
              </a:r>
            </a:p>
          </p:txBody>
        </p:sp>
        <p:sp>
          <p:nvSpPr>
            <p:cNvPr id="26" name="TextBox 26"/>
            <p:cNvSpPr txBox="1"/>
            <p:nvPr/>
          </p:nvSpPr>
          <p:spPr>
            <a:xfrm>
              <a:off x="0" y="581321"/>
              <a:ext cx="8063800" cy="869141"/>
            </a:xfrm>
            <a:prstGeom prst="rect">
              <a:avLst/>
            </a:prstGeom>
          </p:spPr>
          <p:txBody>
            <a:bodyPr lIns="0" tIns="0" rIns="0" bIns="0" rtlCol="0" anchor="t">
              <a:spAutoFit/>
            </a:bodyPr>
            <a:lstStyle/>
            <a:p>
              <a:pPr algn="l">
                <a:lnSpc>
                  <a:spcPts val="5414"/>
                </a:lnSpc>
                <a:spcBef>
                  <a:spcPct val="0"/>
                </a:spcBef>
              </a:pPr>
              <a:r>
                <a:rPr lang="en-US" sz="3867" b="1">
                  <a:solidFill>
                    <a:srgbClr val="3B5F3E"/>
                  </a:solidFill>
                  <a:latin typeface="Glacial Indifference Bold"/>
                  <a:ea typeface="Glacial Indifference Bold"/>
                  <a:cs typeface="Glacial Indifference Bold"/>
                  <a:sym typeface="Glacial Indifference Bold"/>
                </a:rPr>
                <a:t>Degree Progression Policy</a:t>
              </a:r>
            </a:p>
          </p:txBody>
        </p:sp>
      </p:grpSp>
      <p:sp>
        <p:nvSpPr>
          <p:cNvPr id="27" name="TextBox 27"/>
          <p:cNvSpPr txBox="1"/>
          <p:nvPr/>
        </p:nvSpPr>
        <p:spPr>
          <a:xfrm>
            <a:off x="4606437" y="3225143"/>
            <a:ext cx="5368675" cy="2043688"/>
          </a:xfrm>
          <a:prstGeom prst="rect">
            <a:avLst/>
          </a:prstGeom>
        </p:spPr>
        <p:txBody>
          <a:bodyPr lIns="0" tIns="0" rIns="0" bIns="0" rtlCol="0" anchor="t">
            <a:spAutoFit/>
          </a:bodyPr>
          <a:lstStyle/>
          <a:p>
            <a:pPr algn="l">
              <a:lnSpc>
                <a:spcPts val="3290"/>
              </a:lnSpc>
              <a:spcBef>
                <a:spcPct val="0"/>
              </a:spcBef>
            </a:pPr>
            <a:r>
              <a:rPr lang="en-US" sz="2350">
                <a:solidFill>
                  <a:srgbClr val="000000"/>
                </a:solidFill>
                <a:latin typeface="Glacial Indifference"/>
                <a:ea typeface="Glacial Indifference"/>
                <a:cs typeface="Glacial Indifference"/>
                <a:sym typeface="Glacial Indifference"/>
              </a:rPr>
              <a:t>Students are required to attend the first class meeting to ensure they are not dropped from the course. For online courses, this means completing the first assignment.</a:t>
            </a:r>
          </a:p>
        </p:txBody>
      </p:sp>
      <p:sp>
        <p:nvSpPr>
          <p:cNvPr id="28" name="TextBox 28"/>
          <p:cNvSpPr txBox="1"/>
          <p:nvPr/>
        </p:nvSpPr>
        <p:spPr>
          <a:xfrm>
            <a:off x="11959890" y="2639939"/>
            <a:ext cx="5819380" cy="2863870"/>
          </a:xfrm>
          <a:prstGeom prst="rect">
            <a:avLst/>
          </a:prstGeom>
        </p:spPr>
        <p:txBody>
          <a:bodyPr lIns="0" tIns="0" rIns="0" bIns="0" rtlCol="0" anchor="t">
            <a:spAutoFit/>
          </a:bodyPr>
          <a:lstStyle/>
          <a:p>
            <a:pPr algn="l">
              <a:lnSpc>
                <a:spcPts val="2878"/>
              </a:lnSpc>
              <a:spcBef>
                <a:spcPct val="0"/>
              </a:spcBef>
            </a:pPr>
            <a:r>
              <a:rPr lang="en-US" sz="2056">
                <a:solidFill>
                  <a:srgbClr val="000000"/>
                </a:solidFill>
                <a:latin typeface="Glacial Indifference"/>
                <a:ea typeface="Glacial Indifference"/>
                <a:cs typeface="Glacial Indifference"/>
                <a:sym typeface="Glacial Indifference"/>
              </a:rPr>
              <a:t>Students may adjust their course schedules during the add/drop period of each semester (the first five days of class). Classes dropped during this time will not appear on any permanent academic records! A student may withdraw from a course between the 2nd and 10th week of the semester (except for summer sessions – see the summer schedule of classes for dates). </a:t>
            </a:r>
          </a:p>
        </p:txBody>
      </p:sp>
      <p:sp>
        <p:nvSpPr>
          <p:cNvPr id="29" name="TextBox 29"/>
          <p:cNvSpPr txBox="1"/>
          <p:nvPr/>
        </p:nvSpPr>
        <p:spPr>
          <a:xfrm>
            <a:off x="6406333" y="7494331"/>
            <a:ext cx="11523184" cy="1163338"/>
          </a:xfrm>
          <a:prstGeom prst="rect">
            <a:avLst/>
          </a:prstGeom>
        </p:spPr>
        <p:txBody>
          <a:bodyPr lIns="0" tIns="0" rIns="0" bIns="0" rtlCol="0" anchor="t">
            <a:spAutoFit/>
          </a:bodyPr>
          <a:lstStyle/>
          <a:p>
            <a:pPr algn="l">
              <a:lnSpc>
                <a:spcPts val="3079"/>
              </a:lnSpc>
              <a:spcBef>
                <a:spcPct val="0"/>
              </a:spcBef>
            </a:pPr>
            <a:r>
              <a:rPr lang="en-US" sz="2199">
                <a:solidFill>
                  <a:srgbClr val="000000"/>
                </a:solidFill>
                <a:latin typeface="Glacial Indifference"/>
                <a:ea typeface="Glacial Indifference"/>
                <a:cs typeface="Glacial Indifference"/>
                <a:sym typeface="Glacial Indifference"/>
              </a:rPr>
              <a:t>This policy is intended to help students stay on track for graduation by making sure they are taking the right courses at the right time and successfully completing key classes required for their major.</a:t>
            </a:r>
          </a:p>
        </p:txBody>
      </p:sp>
      <mc:AlternateContent xmlns:mc="http://schemas.openxmlformats.org/markup-compatibility/2006" xmlns:p14="http://schemas.microsoft.com/office/powerpoint/2010/main">
        <mc:Choice Requires="p14">
          <p:contentPart p14:bwMode="auto" r:id="rId8">
            <p14:nvContentPartPr>
              <p14:cNvPr id="30" name="Ink 29">
                <a:extLst>
                  <a:ext uri="{FF2B5EF4-FFF2-40B4-BE49-F238E27FC236}">
                    <a16:creationId xmlns:a16="http://schemas.microsoft.com/office/drawing/2014/main" id="{6E03DF31-CC09-E121-4314-1CD0515D6198}"/>
                  </a:ext>
                </a:extLst>
              </p14:cNvPr>
              <p14:cNvContentPartPr/>
              <p14:nvPr/>
            </p14:nvContentPartPr>
            <p14:xfrm>
              <a:off x="4988722" y="-128829"/>
              <a:ext cx="360" cy="360"/>
            </p14:xfrm>
          </p:contentPart>
        </mc:Choice>
        <mc:Fallback xmlns="">
          <p:pic>
            <p:nvPicPr>
              <p:cNvPr id="30" name="Ink 29">
                <a:extLst>
                  <a:ext uri="{FF2B5EF4-FFF2-40B4-BE49-F238E27FC236}">
                    <a16:creationId xmlns:a16="http://schemas.microsoft.com/office/drawing/2014/main" id="{6E03DF31-CC09-E121-4314-1CD0515D6198}"/>
                  </a:ext>
                </a:extLst>
              </p:cNvPr>
              <p:cNvPicPr/>
              <p:nvPr/>
            </p:nvPicPr>
            <p:blipFill>
              <a:blip r:embed="rId9"/>
              <a:stretch>
                <a:fillRect/>
              </a:stretch>
            </p:blipFill>
            <p:spPr>
              <a:xfrm>
                <a:off x="4982602" y="-134949"/>
                <a:ext cx="12600" cy="12600"/>
              </a:xfrm>
              <a:prstGeom prst="rect">
                <a:avLst/>
              </a:prstGeom>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722359" cy="10208941"/>
            <a:chOff x="0" y="0"/>
            <a:chExt cx="1984221" cy="2963234"/>
          </a:xfrm>
        </p:grpSpPr>
        <p:sp>
          <p:nvSpPr>
            <p:cNvPr id="3" name="Freeform 3"/>
            <p:cNvSpPr/>
            <p:nvPr/>
          </p:nvSpPr>
          <p:spPr>
            <a:xfrm>
              <a:off x="0" y="0"/>
              <a:ext cx="1984221" cy="2963234"/>
            </a:xfrm>
            <a:custGeom>
              <a:avLst/>
              <a:gdLst/>
              <a:ahLst/>
              <a:cxnLst/>
              <a:rect l="l" t="t" r="r" b="b"/>
              <a:pathLst>
                <a:path w="1984221" h="2963234">
                  <a:moveTo>
                    <a:pt x="0" y="0"/>
                  </a:moveTo>
                  <a:lnTo>
                    <a:pt x="1984221" y="0"/>
                  </a:lnTo>
                  <a:lnTo>
                    <a:pt x="1984221" y="2963234"/>
                  </a:lnTo>
                  <a:lnTo>
                    <a:pt x="0" y="2963234"/>
                  </a:lnTo>
                  <a:close/>
                </a:path>
              </a:pathLst>
            </a:custGeom>
            <a:solidFill>
              <a:srgbClr val="5C7D52"/>
            </a:solidFill>
          </p:spPr>
          <p:txBody>
            <a:bodyPr/>
            <a:lstStyle/>
            <a:p>
              <a:endParaRPr lang="en-US"/>
            </a:p>
          </p:txBody>
        </p:sp>
        <p:sp>
          <p:nvSpPr>
            <p:cNvPr id="4" name="TextBox 4"/>
            <p:cNvSpPr txBox="1"/>
            <p:nvPr/>
          </p:nvSpPr>
          <p:spPr>
            <a:xfrm>
              <a:off x="0" y="-38100"/>
              <a:ext cx="1984221" cy="300133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5395306"/>
            <a:ext cx="3551361" cy="4813635"/>
          </a:xfrm>
          <a:custGeom>
            <a:avLst/>
            <a:gdLst/>
            <a:ahLst/>
            <a:cxnLst/>
            <a:rect l="l" t="t" r="r" b="b"/>
            <a:pathLst>
              <a:path w="4689845" h="5849013">
                <a:moveTo>
                  <a:pt x="0" y="0"/>
                </a:moveTo>
                <a:lnTo>
                  <a:pt x="4689845" y="0"/>
                </a:lnTo>
                <a:lnTo>
                  <a:pt x="4689845" y="5849013"/>
                </a:lnTo>
                <a:lnTo>
                  <a:pt x="0" y="5849013"/>
                </a:lnTo>
                <a:lnTo>
                  <a:pt x="0" y="0"/>
                </a:lnTo>
                <a:close/>
              </a:path>
            </a:pathLst>
          </a:custGeom>
          <a:blipFill>
            <a:blip>
              <a:extLst>
                <a:ext uri="{96DAC541-7B7A-43D3-8B79-37D633B846F1}">
                  <asvg:svgBlip xmlns:asvg="http://schemas.microsoft.com/office/drawing/2016/SVG/main" r:embed="rId2"/>
                </a:ext>
              </a:extLst>
            </a:blip>
            <a:stretch>
              <a:fillRect l="-32058" b="-21509"/>
            </a:stretch>
          </a:blipFill>
        </p:spPr>
        <p:txBody>
          <a:bodyPr/>
          <a:lstStyle/>
          <a:p>
            <a:endParaRPr lang="en-US"/>
          </a:p>
        </p:txBody>
      </p:sp>
      <p:sp>
        <p:nvSpPr>
          <p:cNvPr id="6" name="Freeform 6"/>
          <p:cNvSpPr/>
          <p:nvPr/>
        </p:nvSpPr>
        <p:spPr>
          <a:xfrm>
            <a:off x="0" y="1722583"/>
            <a:ext cx="2079507" cy="2550624"/>
          </a:xfrm>
          <a:custGeom>
            <a:avLst/>
            <a:gdLst/>
            <a:ahLst/>
            <a:cxnLst/>
            <a:rect l="l" t="t" r="r" b="b"/>
            <a:pathLst>
              <a:path w="3771085" h="2550624">
                <a:moveTo>
                  <a:pt x="0" y="0"/>
                </a:moveTo>
                <a:lnTo>
                  <a:pt x="3771084" y="0"/>
                </a:lnTo>
                <a:lnTo>
                  <a:pt x="3771084" y="2550624"/>
                </a:lnTo>
                <a:lnTo>
                  <a:pt x="0" y="2550624"/>
                </a:lnTo>
                <a:lnTo>
                  <a:pt x="0" y="0"/>
                </a:lnTo>
                <a:close/>
              </a:path>
            </a:pathLst>
          </a:custGeom>
          <a:blipFill>
            <a:blip>
              <a:extLst>
                <a:ext uri="{96DAC541-7B7A-43D3-8B79-37D633B846F1}">
                  <asvg:svgBlip xmlns:asvg="http://schemas.microsoft.com/office/drawing/2016/SVG/main" r:embed="rId3"/>
                </a:ext>
              </a:extLst>
            </a:blip>
            <a:stretch>
              <a:fillRect l="-82734" t="-2988" r="1390" b="2988"/>
            </a:stretch>
          </a:blipFill>
        </p:spPr>
        <p:txBody>
          <a:bodyPr/>
          <a:lstStyle/>
          <a:p>
            <a:endParaRPr lang="en-US"/>
          </a:p>
        </p:txBody>
      </p:sp>
      <p:sp>
        <p:nvSpPr>
          <p:cNvPr id="7" name="Freeform 7"/>
          <p:cNvSpPr/>
          <p:nvPr/>
        </p:nvSpPr>
        <p:spPr>
          <a:xfrm>
            <a:off x="2079506" y="3911195"/>
            <a:ext cx="3026962" cy="2685740"/>
          </a:xfrm>
          <a:custGeom>
            <a:avLst/>
            <a:gdLst/>
            <a:ahLst/>
            <a:cxnLst/>
            <a:rect l="l" t="t" r="r" b="b"/>
            <a:pathLst>
              <a:path w="3026962" h="2685740">
                <a:moveTo>
                  <a:pt x="0" y="0"/>
                </a:moveTo>
                <a:lnTo>
                  <a:pt x="3026962" y="0"/>
                </a:lnTo>
                <a:lnTo>
                  <a:pt x="3026962" y="2685741"/>
                </a:lnTo>
                <a:lnTo>
                  <a:pt x="0" y="268574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833175" y="-1202049"/>
            <a:ext cx="3889184" cy="2531505"/>
          </a:xfrm>
          <a:custGeom>
            <a:avLst/>
            <a:gdLst/>
            <a:ahLst/>
            <a:cxnLst/>
            <a:rect l="l" t="t" r="r" b="b"/>
            <a:pathLst>
              <a:path w="3889184" h="2531505">
                <a:moveTo>
                  <a:pt x="0" y="0"/>
                </a:moveTo>
                <a:lnTo>
                  <a:pt x="3889184" y="0"/>
                </a:lnTo>
                <a:lnTo>
                  <a:pt x="3889184" y="2531505"/>
                </a:lnTo>
                <a:lnTo>
                  <a:pt x="0" y="253150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0" y="9415885"/>
            <a:ext cx="18288000" cy="871115"/>
            <a:chOff x="0" y="0"/>
            <a:chExt cx="24384000" cy="1161487"/>
          </a:xfrm>
        </p:grpSpPr>
        <p:grpSp>
          <p:nvGrpSpPr>
            <p:cNvPr id="10" name="Group 10"/>
            <p:cNvGrpSpPr/>
            <p:nvPr/>
          </p:nvGrpSpPr>
          <p:grpSpPr>
            <a:xfrm>
              <a:off x="0" y="0"/>
              <a:ext cx="24384000" cy="1161487"/>
              <a:chOff x="0" y="0"/>
              <a:chExt cx="4816593" cy="229429"/>
            </a:xfrm>
          </p:grpSpPr>
          <p:sp>
            <p:nvSpPr>
              <p:cNvPr id="11" name="Freeform 11"/>
              <p:cNvSpPr/>
              <p:nvPr/>
            </p:nvSpPr>
            <p:spPr>
              <a:xfrm>
                <a:off x="0" y="0"/>
                <a:ext cx="4816592" cy="229429"/>
              </a:xfrm>
              <a:custGeom>
                <a:avLst/>
                <a:gdLst/>
                <a:ahLst/>
                <a:cxnLst/>
                <a:rect l="l" t="t" r="r" b="b"/>
                <a:pathLst>
                  <a:path w="4816592" h="229429">
                    <a:moveTo>
                      <a:pt x="0" y="0"/>
                    </a:moveTo>
                    <a:lnTo>
                      <a:pt x="4816592" y="0"/>
                    </a:lnTo>
                    <a:lnTo>
                      <a:pt x="4816592" y="229429"/>
                    </a:lnTo>
                    <a:lnTo>
                      <a:pt x="0" y="229429"/>
                    </a:lnTo>
                    <a:close/>
                  </a:path>
                </a:pathLst>
              </a:custGeom>
              <a:solidFill>
                <a:srgbClr val="016847"/>
              </a:solidFill>
            </p:spPr>
            <p:txBody>
              <a:bodyPr/>
              <a:lstStyle/>
              <a:p>
                <a:endParaRPr lang="en-US"/>
              </a:p>
            </p:txBody>
          </p:sp>
          <p:sp>
            <p:nvSpPr>
              <p:cNvPr id="12" name="TextBox 12"/>
              <p:cNvSpPr txBox="1"/>
              <p:nvPr/>
            </p:nvSpPr>
            <p:spPr>
              <a:xfrm>
                <a:off x="0" y="-38100"/>
                <a:ext cx="4816593" cy="26752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73114" y="299465"/>
              <a:ext cx="15068345" cy="565063"/>
            </a:xfrm>
            <a:custGeom>
              <a:avLst/>
              <a:gdLst/>
              <a:ahLst/>
              <a:cxnLst/>
              <a:rect l="l" t="t" r="r" b="b"/>
              <a:pathLst>
                <a:path w="15068345" h="565063">
                  <a:moveTo>
                    <a:pt x="0" y="0"/>
                  </a:moveTo>
                  <a:lnTo>
                    <a:pt x="15068345" y="0"/>
                  </a:lnTo>
                  <a:lnTo>
                    <a:pt x="15068345" y="565063"/>
                  </a:lnTo>
                  <a:lnTo>
                    <a:pt x="0" y="565063"/>
                  </a:lnTo>
                  <a:lnTo>
                    <a:pt x="0" y="0"/>
                  </a:lnTo>
                  <a:close/>
                </a:path>
              </a:pathLst>
            </a:custGeom>
            <a:blipFill>
              <a:blip r:embed="rId6"/>
              <a:stretch>
                <a:fillRect/>
              </a:stretch>
            </a:blipFill>
          </p:spPr>
          <p:txBody>
            <a:bodyPr/>
            <a:lstStyle/>
            <a:p>
              <a:endParaRPr lang="en-US"/>
            </a:p>
          </p:txBody>
        </p:sp>
      </p:grpSp>
      <p:sp>
        <p:nvSpPr>
          <p:cNvPr id="14" name="AutoShape 14"/>
          <p:cNvSpPr/>
          <p:nvPr/>
        </p:nvSpPr>
        <p:spPr>
          <a:xfrm>
            <a:off x="5557481" y="2705100"/>
            <a:ext cx="3586519" cy="0"/>
          </a:xfrm>
          <a:prstGeom prst="line">
            <a:avLst/>
          </a:prstGeom>
          <a:ln w="47625" cap="flat">
            <a:solidFill>
              <a:srgbClr val="AEBE63"/>
            </a:solidFill>
            <a:prstDash val="solid"/>
            <a:headEnd type="oval" w="lg" len="lg"/>
            <a:tailEnd type="oval" w="lg" len="lg"/>
          </a:ln>
        </p:spPr>
        <p:txBody>
          <a:bodyPr/>
          <a:lstStyle/>
          <a:p>
            <a:endParaRPr lang="en-US"/>
          </a:p>
        </p:txBody>
      </p:sp>
      <p:sp>
        <p:nvSpPr>
          <p:cNvPr id="15" name="Freeform 15"/>
          <p:cNvSpPr/>
          <p:nvPr/>
        </p:nvSpPr>
        <p:spPr>
          <a:xfrm flipH="1">
            <a:off x="2921498" y="2065838"/>
            <a:ext cx="1512280" cy="1259317"/>
          </a:xfrm>
          <a:custGeom>
            <a:avLst/>
            <a:gdLst/>
            <a:ahLst/>
            <a:cxnLst/>
            <a:rect l="l" t="t" r="r" b="b"/>
            <a:pathLst>
              <a:path w="1512280" h="1259317">
                <a:moveTo>
                  <a:pt x="1512281" y="0"/>
                </a:moveTo>
                <a:lnTo>
                  <a:pt x="0" y="0"/>
                </a:lnTo>
                <a:lnTo>
                  <a:pt x="0" y="1259318"/>
                </a:lnTo>
                <a:lnTo>
                  <a:pt x="1512281" y="1259318"/>
                </a:lnTo>
                <a:lnTo>
                  <a:pt x="1512281"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flipH="1">
            <a:off x="3487782" y="7840371"/>
            <a:ext cx="1891993" cy="1575514"/>
          </a:xfrm>
          <a:custGeom>
            <a:avLst/>
            <a:gdLst/>
            <a:ahLst/>
            <a:cxnLst/>
            <a:rect l="l" t="t" r="r" b="b"/>
            <a:pathLst>
              <a:path w="1891993" h="1575514">
                <a:moveTo>
                  <a:pt x="1891993" y="0"/>
                </a:moveTo>
                <a:lnTo>
                  <a:pt x="0" y="0"/>
                </a:lnTo>
                <a:lnTo>
                  <a:pt x="0" y="1575514"/>
                </a:lnTo>
                <a:lnTo>
                  <a:pt x="1891993" y="1575514"/>
                </a:lnTo>
                <a:lnTo>
                  <a:pt x="1891993"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5965310" y="2921695"/>
            <a:ext cx="12030332" cy="6035679"/>
          </a:xfrm>
          <a:prstGeom prst="rect">
            <a:avLst/>
          </a:prstGeom>
        </p:spPr>
        <p:txBody>
          <a:bodyPr lIns="0" tIns="0" rIns="0" bIns="0" rtlCol="0" anchor="t">
            <a:spAutoFit/>
          </a:bodyPr>
          <a:lstStyle/>
          <a:p>
            <a:pPr algn="l">
              <a:lnSpc>
                <a:spcPts val="5137"/>
              </a:lnSpc>
              <a:spcBef>
                <a:spcPct val="0"/>
              </a:spcBef>
            </a:pPr>
            <a:r>
              <a:rPr lang="en-US" sz="3669">
                <a:solidFill>
                  <a:srgbClr val="3B5F3E"/>
                </a:solidFill>
                <a:latin typeface="Glacial Indifference"/>
                <a:ea typeface="Glacial Indifference"/>
                <a:cs typeface="Glacial Indifference"/>
                <a:sym typeface="Glacial Indifference"/>
              </a:rPr>
              <a:t>National Teaching Scholarships</a:t>
            </a:r>
          </a:p>
          <a:p>
            <a:pPr marL="792247" lvl="1" indent="-396124" algn="l">
              <a:lnSpc>
                <a:spcPts val="5137"/>
              </a:lnSpc>
              <a:buFont typeface="Arial"/>
              <a:buChar char="•"/>
            </a:pPr>
            <a:r>
              <a:rPr lang="en-US" sz="3669">
                <a:solidFill>
                  <a:srgbClr val="3B5F3E"/>
                </a:solidFill>
                <a:latin typeface="Glacial Indifference"/>
                <a:ea typeface="Glacial Indifference"/>
                <a:cs typeface="Glacial Indifference"/>
                <a:sym typeface="Glacial Indifference"/>
              </a:rPr>
              <a:t>TEACH Grant</a:t>
            </a:r>
          </a:p>
          <a:p>
            <a:pPr algn="l">
              <a:lnSpc>
                <a:spcPts val="5137"/>
              </a:lnSpc>
              <a:spcBef>
                <a:spcPct val="0"/>
              </a:spcBef>
            </a:pPr>
            <a:endParaRPr lang="en-US" sz="3669">
              <a:solidFill>
                <a:srgbClr val="3B5F3E"/>
              </a:solidFill>
              <a:latin typeface="Glacial Indifference"/>
              <a:ea typeface="Glacial Indifference"/>
              <a:cs typeface="Glacial Indifference"/>
              <a:sym typeface="Glacial Indifference"/>
            </a:endParaRPr>
          </a:p>
          <a:p>
            <a:pPr algn="l">
              <a:lnSpc>
                <a:spcPts val="5137"/>
              </a:lnSpc>
              <a:spcBef>
                <a:spcPct val="0"/>
              </a:spcBef>
            </a:pPr>
            <a:r>
              <a:rPr lang="en-US" sz="3669">
                <a:solidFill>
                  <a:srgbClr val="3B5F3E"/>
                </a:solidFill>
                <a:latin typeface="Glacial Indifference"/>
                <a:ea typeface="Glacial Indifference"/>
                <a:cs typeface="Glacial Indifference"/>
                <a:sym typeface="Glacial Indifference"/>
              </a:rPr>
              <a:t>USF College of Education Specific Scholarships</a:t>
            </a:r>
          </a:p>
          <a:p>
            <a:pPr marL="792247" lvl="1" indent="-396124" algn="l">
              <a:lnSpc>
                <a:spcPts val="5137"/>
              </a:lnSpc>
              <a:buFont typeface="Arial"/>
              <a:buChar char="•"/>
            </a:pPr>
            <a:r>
              <a:rPr lang="en-US" sz="3669">
                <a:solidFill>
                  <a:srgbClr val="3B5F3E"/>
                </a:solidFill>
                <a:latin typeface="Glacial Indifference"/>
                <a:ea typeface="Glacial Indifference"/>
                <a:cs typeface="Glacial Indifference"/>
                <a:sym typeface="Glacial Indifference"/>
              </a:rPr>
              <a:t>We award more than $400,000 annually!</a:t>
            </a:r>
          </a:p>
          <a:p>
            <a:pPr marL="792247" lvl="1" indent="-396124" algn="l">
              <a:lnSpc>
                <a:spcPts val="5137"/>
              </a:lnSpc>
              <a:spcBef>
                <a:spcPct val="0"/>
              </a:spcBef>
              <a:buFont typeface="Arial"/>
              <a:buChar char="•"/>
            </a:pPr>
            <a:r>
              <a:rPr lang="en-US" sz="3669">
                <a:solidFill>
                  <a:srgbClr val="3B5F3E"/>
                </a:solidFill>
                <a:latin typeface="Glacial Indifference"/>
                <a:ea typeface="Glacial Indifference"/>
                <a:cs typeface="Glacial Indifference"/>
                <a:sym typeface="Glacial Indifference"/>
              </a:rPr>
              <a:t>The scholarship application period for USF is mid-December to mid-May for the majority of our scholarships. </a:t>
            </a:r>
          </a:p>
          <a:p>
            <a:pPr algn="l">
              <a:lnSpc>
                <a:spcPts val="5137"/>
              </a:lnSpc>
              <a:spcBef>
                <a:spcPct val="0"/>
              </a:spcBef>
            </a:pPr>
            <a:r>
              <a:rPr lang="en-US" sz="3669">
                <a:solidFill>
                  <a:srgbClr val="3B5F3E"/>
                </a:solidFill>
                <a:latin typeface="Glacial Indifference"/>
                <a:ea typeface="Glacial Indifference"/>
                <a:cs typeface="Glacial Indifference"/>
                <a:sym typeface="Glacial Indifference"/>
              </a:rPr>
              <a:t>For more information, email: </a:t>
            </a:r>
            <a:r>
              <a:rPr lang="en-US" sz="3669" b="1">
                <a:solidFill>
                  <a:srgbClr val="3B5F3E"/>
                </a:solidFill>
                <a:latin typeface="Glacial Indifference Bold"/>
                <a:ea typeface="Glacial Indifference Bold"/>
                <a:cs typeface="Glacial Indifference Bold"/>
                <a:sym typeface="Glacial Indifference Bold"/>
              </a:rPr>
              <a:t>eduscholarships@usf.edu</a:t>
            </a:r>
          </a:p>
          <a:p>
            <a:pPr algn="l">
              <a:lnSpc>
                <a:spcPts val="1512"/>
              </a:lnSpc>
              <a:spcBef>
                <a:spcPct val="0"/>
              </a:spcBef>
            </a:pPr>
            <a:endParaRPr lang="en-US" sz="3669" b="1">
              <a:solidFill>
                <a:srgbClr val="3B5F3E"/>
              </a:solidFill>
              <a:latin typeface="Glacial Indifference Bold"/>
              <a:ea typeface="Glacial Indifference Bold"/>
              <a:cs typeface="Glacial Indifference Bold"/>
              <a:sym typeface="Glacial Indifference Bold"/>
            </a:endParaRPr>
          </a:p>
        </p:txBody>
      </p:sp>
      <p:sp>
        <p:nvSpPr>
          <p:cNvPr id="18" name="Freeform 18"/>
          <p:cNvSpPr/>
          <p:nvPr/>
        </p:nvSpPr>
        <p:spPr>
          <a:xfrm>
            <a:off x="13887012" y="900919"/>
            <a:ext cx="3372288" cy="3372288"/>
          </a:xfrm>
          <a:custGeom>
            <a:avLst/>
            <a:gdLst/>
            <a:ahLst/>
            <a:cxnLst/>
            <a:rect l="l" t="t" r="r" b="b"/>
            <a:pathLst>
              <a:path w="3372288" h="3372288">
                <a:moveTo>
                  <a:pt x="0" y="0"/>
                </a:moveTo>
                <a:lnTo>
                  <a:pt x="3372288" y="0"/>
                </a:lnTo>
                <a:lnTo>
                  <a:pt x="3372288" y="3372288"/>
                </a:lnTo>
                <a:lnTo>
                  <a:pt x="0" y="3372288"/>
                </a:lnTo>
                <a:lnTo>
                  <a:pt x="0" y="0"/>
                </a:lnTo>
                <a:close/>
              </a:path>
            </a:pathLst>
          </a:custGeom>
          <a:blipFill>
            <a:blip r:embed="rId9"/>
            <a:stretch>
              <a:fillRect/>
            </a:stretch>
          </a:blipFill>
        </p:spPr>
        <p:txBody>
          <a:bodyPr/>
          <a:lstStyle/>
          <a:p>
            <a:endParaRPr lang="en-US"/>
          </a:p>
        </p:txBody>
      </p:sp>
      <p:sp>
        <p:nvSpPr>
          <p:cNvPr id="19" name="TextBox 19"/>
          <p:cNvSpPr txBox="1"/>
          <p:nvPr/>
        </p:nvSpPr>
        <p:spPr>
          <a:xfrm>
            <a:off x="5379775" y="1177056"/>
            <a:ext cx="10595356" cy="1383136"/>
          </a:xfrm>
          <a:prstGeom prst="rect">
            <a:avLst/>
          </a:prstGeom>
        </p:spPr>
        <p:txBody>
          <a:bodyPr lIns="0" tIns="0" rIns="0" bIns="0" rtlCol="0" anchor="t">
            <a:spAutoFit/>
          </a:bodyPr>
          <a:lstStyle/>
          <a:p>
            <a:pPr algn="l">
              <a:lnSpc>
                <a:spcPts val="11389"/>
              </a:lnSpc>
              <a:spcBef>
                <a:spcPct val="0"/>
              </a:spcBef>
            </a:pPr>
            <a:r>
              <a:rPr lang="en-US" sz="8135" b="1">
                <a:solidFill>
                  <a:srgbClr val="3B5F3E"/>
                </a:solidFill>
                <a:latin typeface="Glacial Indifference Bold"/>
                <a:ea typeface="Glacial Indifference Bold"/>
                <a:cs typeface="Glacial Indifference Bold"/>
                <a:sym typeface="Glacial Indifference Bold"/>
              </a:rPr>
              <a:t>Scholarships</a:t>
            </a:r>
          </a:p>
        </p:txBody>
      </p:sp>
      <p:sp>
        <p:nvSpPr>
          <p:cNvPr id="20" name="TextBox 20"/>
          <p:cNvSpPr txBox="1"/>
          <p:nvPr/>
        </p:nvSpPr>
        <p:spPr>
          <a:xfrm>
            <a:off x="5383786" y="585058"/>
            <a:ext cx="6780513" cy="738558"/>
          </a:xfrm>
          <a:prstGeom prst="rect">
            <a:avLst/>
          </a:prstGeom>
        </p:spPr>
        <p:txBody>
          <a:bodyPr lIns="0" tIns="0" rIns="0" bIns="0" rtlCol="0" anchor="t">
            <a:spAutoFit/>
          </a:bodyPr>
          <a:lstStyle/>
          <a:p>
            <a:pPr algn="l">
              <a:lnSpc>
                <a:spcPts val="6017"/>
              </a:lnSpc>
              <a:spcBef>
                <a:spcPct val="0"/>
              </a:spcBef>
            </a:pPr>
            <a:r>
              <a:rPr lang="en-US" sz="4297" dirty="0">
                <a:solidFill>
                  <a:srgbClr val="016847"/>
                </a:solidFill>
                <a:latin typeface="Dreaming Outloud Sans"/>
                <a:ea typeface="Dreaming Outloud Sans"/>
                <a:cs typeface="Dreaming Outloud Sans"/>
                <a:sym typeface="Dreaming Outloud Sans"/>
              </a:rPr>
              <a:t>Bonus Ingredient!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TotalTime>
  <Words>715</Words>
  <Application>Microsoft Office PowerPoint</Application>
  <PresentationFormat>Custom</PresentationFormat>
  <Paragraphs>105</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Glacial Indifference</vt:lpstr>
      <vt:lpstr>Dreaming Outloud Sans</vt:lpstr>
      <vt:lpstr>Glacial Indifference Bold</vt:lpstr>
      <vt:lpstr>Aptos</vt:lpstr>
      <vt:lpstr>Arial</vt:lpstr>
      <vt:lpstr>Glacial Indifference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Presentation</dc:title>
  <cp:lastModifiedBy>Gitana Garcia</cp:lastModifiedBy>
  <cp:revision>4</cp:revision>
  <dcterms:created xsi:type="dcterms:W3CDTF">2006-08-16T00:00:00Z</dcterms:created>
  <dcterms:modified xsi:type="dcterms:W3CDTF">2026-06-16T17:36:30Z</dcterms:modified>
  <dc:identifier>DAHLqx3B7qw</dc:identifier>
</cp:coreProperties>
</file>