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5"/>
  </p:notesMasterIdLst>
  <p:sldIdLst>
    <p:sldId id="323" r:id="rId5"/>
    <p:sldId id="333" r:id="rId6"/>
    <p:sldId id="353" r:id="rId7"/>
    <p:sldId id="327" r:id="rId8"/>
    <p:sldId id="349" r:id="rId9"/>
    <p:sldId id="350" r:id="rId10"/>
    <p:sldId id="322" r:id="rId11"/>
    <p:sldId id="347" r:id="rId12"/>
    <p:sldId id="321" r:id="rId13"/>
    <p:sldId id="344" r:id="rId14"/>
    <p:sldId id="354" r:id="rId15"/>
    <p:sldId id="335" r:id="rId16"/>
    <p:sldId id="352" r:id="rId17"/>
    <p:sldId id="326" r:id="rId18"/>
    <p:sldId id="343" r:id="rId19"/>
    <p:sldId id="329" r:id="rId20"/>
    <p:sldId id="340" r:id="rId21"/>
    <p:sldId id="325" r:id="rId22"/>
    <p:sldId id="334"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47"/>
    <a:srgbClr val="4660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E4CF5D-592E-49E9-98F0-5DB085E30068}" v="1" dt="2026-05-29T18:14:36.770"/>
    <p1510:client id="{E2587818-306A-21BA-C9FF-C4D142F65D09}" v="1297" dt="2026-05-29T17:58:25.9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81907" autoAdjust="0"/>
  </p:normalViewPr>
  <p:slideViewPr>
    <p:cSldViewPr snapToGrid="0">
      <p:cViewPr varScale="1">
        <p:scale>
          <a:sx n="67" d="100"/>
          <a:sy n="67" d="100"/>
        </p:scale>
        <p:origin x="12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F9BE4-D552-46EA-B776-52047DE53CDB}" type="datetimeFigureOut">
              <a:rPr lang="en-US" smtClean="0"/>
              <a:t>5/29/2026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96086-A2ED-4B4D-B25B-540F4CB04DD3}" type="slidenum">
              <a:rPr lang="en-US" smtClean="0"/>
              <a:t>‹#›</a:t>
            </a:fld>
            <a:endParaRPr lang="en-US"/>
          </a:p>
        </p:txBody>
      </p:sp>
    </p:spTree>
    <p:extLst>
      <p:ext uri="{BB962C8B-B14F-4D97-AF65-F5344CB8AC3E}">
        <p14:creationId xmlns:p14="http://schemas.microsoft.com/office/powerpoint/2010/main" val="132745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88D8171-8004-1F48-80C5-5F8F56F051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544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4AA2C-0BF2-7B91-F4E1-7BD965AD6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AF700-219B-0D2C-C328-415A5D28BC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1A8E1-25A0-B974-63A8-258D2A5075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A2D4A6-8CD8-4D1A-7F98-14115B155184}"/>
              </a:ext>
            </a:extLst>
          </p:cNvPr>
          <p:cNvSpPr>
            <a:spLocks noGrp="1"/>
          </p:cNvSpPr>
          <p:nvPr>
            <p:ph type="sldNum" sz="quarter" idx="5"/>
          </p:nvPr>
        </p:nvSpPr>
        <p:spPr/>
        <p:txBody>
          <a:bodyPr/>
          <a:lstStyle/>
          <a:p>
            <a:fld id="{FA196086-A2ED-4B4D-B25B-540F4CB04DD3}" type="slidenum">
              <a:rPr lang="en-US" smtClean="0"/>
              <a:t>13</a:t>
            </a:fld>
            <a:endParaRPr lang="en-US"/>
          </a:p>
        </p:txBody>
      </p:sp>
    </p:spTree>
    <p:extLst>
      <p:ext uri="{BB962C8B-B14F-4D97-AF65-F5344CB8AC3E}">
        <p14:creationId xmlns:p14="http://schemas.microsoft.com/office/powerpoint/2010/main" val="1154998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transition here by saying I recognize we work in Student ACADEMIC Services, but we would be remiss if we didn’t point out the importance of seeking involvement as a student.</a:t>
            </a:r>
          </a:p>
          <a:p>
            <a:endParaRPr lang="en-US" dirty="0"/>
          </a:p>
        </p:txBody>
      </p:sp>
      <p:sp>
        <p:nvSpPr>
          <p:cNvPr id="4" name="Slide Number Placeholder 3"/>
          <p:cNvSpPr>
            <a:spLocks noGrp="1"/>
          </p:cNvSpPr>
          <p:nvPr>
            <p:ph type="sldNum" sz="quarter" idx="5"/>
          </p:nvPr>
        </p:nvSpPr>
        <p:spPr/>
        <p:txBody>
          <a:bodyPr/>
          <a:lstStyle/>
          <a:p>
            <a:fld id="{FA196086-A2ED-4B4D-B25B-540F4CB04DD3}" type="slidenum">
              <a:rPr lang="en-US" smtClean="0"/>
              <a:t>14</a:t>
            </a:fld>
            <a:endParaRPr lang="en-US"/>
          </a:p>
        </p:txBody>
      </p:sp>
    </p:spTree>
    <p:extLst>
      <p:ext uri="{BB962C8B-B14F-4D97-AF65-F5344CB8AC3E}">
        <p14:creationId xmlns:p14="http://schemas.microsoft.com/office/powerpoint/2010/main" val="407492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8E427-FFD9-E995-087E-5BF7963E9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7B378-B762-A7D0-DE50-616EAB68D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89D478-2EE8-5597-ED44-4C7B830A4E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mention how our LLC is one way students can get involved.</a:t>
            </a:r>
          </a:p>
          <a:p>
            <a:endParaRPr lang="en-US" dirty="0"/>
          </a:p>
        </p:txBody>
      </p:sp>
      <p:sp>
        <p:nvSpPr>
          <p:cNvPr id="4" name="Slide Number Placeholder 3">
            <a:extLst>
              <a:ext uri="{FF2B5EF4-FFF2-40B4-BE49-F238E27FC236}">
                <a16:creationId xmlns:a16="http://schemas.microsoft.com/office/drawing/2014/main" id="{3858A505-B31C-151C-2DA4-A54DDCBE5764}"/>
              </a:ext>
            </a:extLst>
          </p:cNvPr>
          <p:cNvSpPr>
            <a:spLocks noGrp="1"/>
          </p:cNvSpPr>
          <p:nvPr>
            <p:ph type="sldNum" sz="quarter" idx="5"/>
          </p:nvPr>
        </p:nvSpPr>
        <p:spPr/>
        <p:txBody>
          <a:bodyPr/>
          <a:lstStyle/>
          <a:p>
            <a:fld id="{FA196086-A2ED-4B4D-B25B-540F4CB04DD3}" type="slidenum">
              <a:rPr lang="en-US" smtClean="0"/>
              <a:t>15</a:t>
            </a:fld>
            <a:endParaRPr lang="en-US"/>
          </a:p>
        </p:txBody>
      </p:sp>
    </p:spTree>
    <p:extLst>
      <p:ext uri="{BB962C8B-B14F-4D97-AF65-F5344CB8AC3E}">
        <p14:creationId xmlns:p14="http://schemas.microsoft.com/office/powerpoint/2010/main" val="3218765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highlight SCATT as one of several hundred organizations at USF specific to students in the College of Education. </a:t>
            </a:r>
          </a:p>
          <a:p>
            <a:r>
              <a:rPr lang="en-US" dirty="0"/>
              <a:t>I also mention how there are other organizations, such as Kappa Delta Pi and orgs specific to certain majors or interests (pre-physical therapy clubs, for example).</a:t>
            </a:r>
          </a:p>
          <a:p>
            <a:endParaRPr lang="en-US" dirty="0"/>
          </a:p>
        </p:txBody>
      </p:sp>
      <p:sp>
        <p:nvSpPr>
          <p:cNvPr id="4" name="Slide Number Placeholder 3"/>
          <p:cNvSpPr>
            <a:spLocks noGrp="1"/>
          </p:cNvSpPr>
          <p:nvPr>
            <p:ph type="sldNum" sz="quarter" idx="5"/>
          </p:nvPr>
        </p:nvSpPr>
        <p:spPr/>
        <p:txBody>
          <a:bodyPr/>
          <a:lstStyle/>
          <a:p>
            <a:fld id="{FA196086-A2ED-4B4D-B25B-540F4CB04DD3}" type="slidenum">
              <a:rPr lang="en-US" smtClean="0"/>
              <a:t>16</a:t>
            </a:fld>
            <a:endParaRPr lang="en-US"/>
          </a:p>
        </p:txBody>
      </p:sp>
    </p:spTree>
    <p:extLst>
      <p:ext uri="{BB962C8B-B14F-4D97-AF65-F5344CB8AC3E}">
        <p14:creationId xmlns:p14="http://schemas.microsoft.com/office/powerpoint/2010/main" val="2605195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96086-A2ED-4B4D-B25B-540F4CB04DD3}" type="slidenum">
              <a:rPr lang="en-US" smtClean="0"/>
              <a:t>17</a:t>
            </a:fld>
            <a:endParaRPr lang="en-US"/>
          </a:p>
        </p:txBody>
      </p:sp>
    </p:spTree>
    <p:extLst>
      <p:ext uri="{BB962C8B-B14F-4D97-AF65-F5344CB8AC3E}">
        <p14:creationId xmlns:p14="http://schemas.microsoft.com/office/powerpoint/2010/main" val="183451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88D8171-8004-1F48-80C5-5F8F56F051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42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often say they can treat this question as rhetorical if I get a sense that the group isn’t talkative – not everyone is comfortable sharing in this environment as we know! If no one seems willing to share, I’ll usually give my own perspective, explaining how I was a first gen student who was afraid of asking for help because I had an (incorrect) assumption that “everyone else knew what they were doing, and I was the only one who didn’t.” Then sometimes I joke about how I didn’t study abroad because I thought it was too expensive and didn’t believe I could get the funding, and then two of my younger sisters went to Spain and had a great time! Being vulnerable and asking for help takes bravery, but it often makes for a better experience.</a:t>
            </a:r>
          </a:p>
          <a:p>
            <a:endParaRPr lang="en-US" dirty="0"/>
          </a:p>
          <a:p>
            <a:r>
              <a:rPr lang="en-US" dirty="0"/>
              <a:t>I tell them that ultimately, whatever their concerns are, there is likely a resource at USF aimed at supporting them in that area!</a:t>
            </a:r>
          </a:p>
          <a:p>
            <a:endParaRPr lang="en-US" dirty="0"/>
          </a:p>
        </p:txBody>
      </p:sp>
      <p:sp>
        <p:nvSpPr>
          <p:cNvPr id="4" name="Slide Number Placeholder 3"/>
          <p:cNvSpPr>
            <a:spLocks noGrp="1"/>
          </p:cNvSpPr>
          <p:nvPr>
            <p:ph type="sldNum" sz="quarter" idx="5"/>
          </p:nvPr>
        </p:nvSpPr>
        <p:spPr/>
        <p:txBody>
          <a:bodyPr/>
          <a:lstStyle/>
          <a:p>
            <a:fld id="{FA196086-A2ED-4B4D-B25B-540F4CB04DD3}" type="slidenum">
              <a:rPr lang="en-US" smtClean="0"/>
              <a:t>19</a:t>
            </a:fld>
            <a:endParaRPr lang="en-US"/>
          </a:p>
        </p:txBody>
      </p:sp>
    </p:spTree>
    <p:extLst>
      <p:ext uri="{BB962C8B-B14F-4D97-AF65-F5344CB8AC3E}">
        <p14:creationId xmlns:p14="http://schemas.microsoft.com/office/powerpoint/2010/main" val="64016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1EEE4-CAEF-ACE9-087E-4D38B68E8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F4DA6-CE8A-A626-11A0-A570965FD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6A4B5-3096-B8E1-C374-0342F2F7E466}"/>
              </a:ext>
            </a:extLst>
          </p:cNvPr>
          <p:cNvSpPr>
            <a:spLocks noGrp="1"/>
          </p:cNvSpPr>
          <p:nvPr>
            <p:ph type="body" idx="1"/>
          </p:nvPr>
        </p:nvSpPr>
        <p:spPr/>
        <p:txBody>
          <a:bodyPr/>
          <a:lstStyle/>
          <a:p>
            <a:r>
              <a:rPr lang="en-US" dirty="0"/>
              <a:t>Here I explain how our Undergraduate Catalog is a comprehensive guide to policies and procedures, but often students find many of those policies are not applicable to their experiences! Instead of combing through pages and pages of information, students can access this survival guide, a cheat sheet of sorts that highlights some of the most poignant policies. I also mention how if they have any questions about a policy, advisors are their go-to resource because we are familiar with them!</a:t>
            </a:r>
          </a:p>
          <a:p>
            <a:endParaRPr lang="en-US" dirty="0"/>
          </a:p>
          <a:p>
            <a:r>
              <a:rPr lang="en-US" dirty="0"/>
              <a:t>Then, I’ll usually talk about two specifically – the first day attendance policy, letting them know it’s applicable for in-person and online classes, so be sure to consult Canvas to see if there’s a syllabus quiz or introductory discussion board post students in online classes must do in lieu of physically attending class to ensure they’re adhering to this policy! I also mention add/drop week and the deadline associated with changing classes.</a:t>
            </a:r>
          </a:p>
          <a:p>
            <a:endParaRPr lang="en-US" dirty="0"/>
          </a:p>
          <a:p>
            <a:r>
              <a:rPr lang="en-US" dirty="0"/>
              <a:t>I will email this to them after their orientation session!</a:t>
            </a:r>
          </a:p>
          <a:p>
            <a:endParaRPr lang="en-US" dirty="0"/>
          </a:p>
        </p:txBody>
      </p:sp>
      <p:sp>
        <p:nvSpPr>
          <p:cNvPr id="4" name="Slide Number Placeholder 3">
            <a:extLst>
              <a:ext uri="{FF2B5EF4-FFF2-40B4-BE49-F238E27FC236}">
                <a16:creationId xmlns:a16="http://schemas.microsoft.com/office/drawing/2014/main" id="{3E08F1F9-5FD4-FED1-F1D0-4D6439478F68}"/>
              </a:ext>
            </a:extLst>
          </p:cNvPr>
          <p:cNvSpPr>
            <a:spLocks noGrp="1"/>
          </p:cNvSpPr>
          <p:nvPr>
            <p:ph type="sldNum" sz="quarter" idx="5"/>
          </p:nvPr>
        </p:nvSpPr>
        <p:spPr/>
        <p:txBody>
          <a:bodyPr/>
          <a:lstStyle/>
          <a:p>
            <a:fld id="{FA196086-A2ED-4B4D-B25B-540F4CB04DD3}" type="slidenum">
              <a:rPr lang="en-US" smtClean="0"/>
              <a:t>3</a:t>
            </a:fld>
            <a:endParaRPr lang="en-US"/>
          </a:p>
        </p:txBody>
      </p:sp>
    </p:spTree>
    <p:extLst>
      <p:ext uri="{BB962C8B-B14F-4D97-AF65-F5344CB8AC3E}">
        <p14:creationId xmlns:p14="http://schemas.microsoft.com/office/powerpoint/2010/main" val="80258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USF-chosen courses incorporate communication, critical/analytical thinking, and problem solving.</a:t>
            </a:r>
          </a:p>
          <a:p>
            <a:endParaRPr lang="en-US" dirty="0"/>
          </a:p>
        </p:txBody>
      </p:sp>
      <p:sp>
        <p:nvSpPr>
          <p:cNvPr id="4" name="Slide Number Placeholder 3"/>
          <p:cNvSpPr>
            <a:spLocks noGrp="1"/>
          </p:cNvSpPr>
          <p:nvPr>
            <p:ph type="sldNum" sz="quarter" idx="5"/>
          </p:nvPr>
        </p:nvSpPr>
        <p:spPr/>
        <p:txBody>
          <a:bodyPr/>
          <a:lstStyle/>
          <a:p>
            <a:fld id="{FA196086-A2ED-4B4D-B25B-540F4CB04DD3}" type="slidenum">
              <a:rPr lang="en-US" smtClean="0"/>
              <a:t>4</a:t>
            </a:fld>
            <a:endParaRPr lang="en-US"/>
          </a:p>
        </p:txBody>
      </p:sp>
    </p:spTree>
    <p:extLst>
      <p:ext uri="{BB962C8B-B14F-4D97-AF65-F5344CB8AC3E}">
        <p14:creationId xmlns:p14="http://schemas.microsoft.com/office/powerpoint/2010/main" val="6844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19DE3-2675-F9F6-554E-7D33DCB11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A093F-A7B5-D5BA-013D-64E2A74FD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E5522-A1E7-E85A-0115-226F62179F0E}"/>
              </a:ext>
            </a:extLst>
          </p:cNvPr>
          <p:cNvSpPr>
            <a:spLocks noGrp="1"/>
          </p:cNvSpPr>
          <p:nvPr>
            <p:ph type="body" idx="1"/>
          </p:nvPr>
        </p:nvSpPr>
        <p:spPr/>
        <p:txBody>
          <a:bodyPr/>
          <a:lstStyle/>
          <a:p>
            <a:r>
              <a:rPr lang="en-US" dirty="0"/>
              <a:t>Then I explain how, in addition to General Education requirements, students have a separate set of requirements specific to their major (math education majors must demonstrate competency in additional math courses, etc.).</a:t>
            </a:r>
          </a:p>
          <a:p>
            <a:endParaRPr lang="en-US" dirty="0"/>
          </a:p>
          <a:p>
            <a:r>
              <a:rPr lang="en-US" dirty="0"/>
              <a:t>I explain how all students who filled out the survey and adhered to immunization requirements (oh, and who didn’t change their major that day, ha!) should have received an Educational Plan from me, outlining their course enrollment for summer and/or fall. I also use this time to mention how we document all advising sessions so they have access to the information we share with them!</a:t>
            </a:r>
          </a:p>
          <a:p>
            <a:endParaRPr lang="en-US" dirty="0"/>
          </a:p>
        </p:txBody>
      </p:sp>
      <p:sp>
        <p:nvSpPr>
          <p:cNvPr id="4" name="Slide Number Placeholder 3">
            <a:extLst>
              <a:ext uri="{FF2B5EF4-FFF2-40B4-BE49-F238E27FC236}">
                <a16:creationId xmlns:a16="http://schemas.microsoft.com/office/drawing/2014/main" id="{75447051-9DD8-990E-4F7D-BDAACDBA9AAE}"/>
              </a:ext>
            </a:extLst>
          </p:cNvPr>
          <p:cNvSpPr>
            <a:spLocks noGrp="1"/>
          </p:cNvSpPr>
          <p:nvPr>
            <p:ph type="sldNum" sz="quarter" idx="5"/>
          </p:nvPr>
        </p:nvSpPr>
        <p:spPr/>
        <p:txBody>
          <a:bodyPr/>
          <a:lstStyle/>
          <a:p>
            <a:fld id="{FA196086-A2ED-4B4D-B25B-540F4CB04DD3}" type="slidenum">
              <a:rPr lang="en-US" smtClean="0"/>
              <a:t>5</a:t>
            </a:fld>
            <a:endParaRPr lang="en-US"/>
          </a:p>
        </p:txBody>
      </p:sp>
    </p:spTree>
    <p:extLst>
      <p:ext uri="{BB962C8B-B14F-4D97-AF65-F5344CB8AC3E}">
        <p14:creationId xmlns:p14="http://schemas.microsoft.com/office/powerpoint/2010/main" val="352402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85F88-B222-D39F-9184-3A58BAE77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95698-767A-AE19-A418-B8A1EAA8F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C6E4F4-3AF1-C691-E6D9-7082FB68A4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explain that not always do we reach 120, or the number of credits needed to earn a degree, and that’s where electives come into play. I explain that their advisor can help them determine exactly how many credit hours they’ll need to take in addition to their specific course requirements to reach 120 and how we can help them explore minors, graduate school prerequisites,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1898 pages!</a:t>
            </a:r>
          </a:p>
          <a:p>
            <a:endParaRPr lang="en-US" dirty="0"/>
          </a:p>
        </p:txBody>
      </p:sp>
      <p:sp>
        <p:nvSpPr>
          <p:cNvPr id="4" name="Slide Number Placeholder 3">
            <a:extLst>
              <a:ext uri="{FF2B5EF4-FFF2-40B4-BE49-F238E27FC236}">
                <a16:creationId xmlns:a16="http://schemas.microsoft.com/office/drawing/2014/main" id="{7B8E7534-2180-78B3-8B3C-1836401503E9}"/>
              </a:ext>
            </a:extLst>
          </p:cNvPr>
          <p:cNvSpPr>
            <a:spLocks noGrp="1"/>
          </p:cNvSpPr>
          <p:nvPr>
            <p:ph type="sldNum" sz="quarter" idx="5"/>
          </p:nvPr>
        </p:nvSpPr>
        <p:spPr/>
        <p:txBody>
          <a:bodyPr/>
          <a:lstStyle/>
          <a:p>
            <a:fld id="{FA196086-A2ED-4B4D-B25B-540F4CB04DD3}" type="slidenum">
              <a:rPr lang="en-US" smtClean="0"/>
              <a:t>6</a:t>
            </a:fld>
            <a:endParaRPr lang="en-US"/>
          </a:p>
        </p:txBody>
      </p:sp>
    </p:spTree>
    <p:extLst>
      <p:ext uri="{BB962C8B-B14F-4D97-AF65-F5344CB8AC3E}">
        <p14:creationId xmlns:p14="http://schemas.microsoft.com/office/powerpoint/2010/main" val="55613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explain how rules guide the experience for nearly all environments – and USF is no different!</a:t>
            </a:r>
          </a:p>
          <a:p>
            <a:endParaRPr lang="en-US" dirty="0"/>
          </a:p>
        </p:txBody>
      </p:sp>
      <p:sp>
        <p:nvSpPr>
          <p:cNvPr id="4" name="Slide Number Placeholder 3"/>
          <p:cNvSpPr>
            <a:spLocks noGrp="1"/>
          </p:cNvSpPr>
          <p:nvPr>
            <p:ph type="sldNum" sz="quarter" idx="5"/>
          </p:nvPr>
        </p:nvSpPr>
        <p:spPr/>
        <p:txBody>
          <a:bodyPr/>
          <a:lstStyle/>
          <a:p>
            <a:fld id="{FA196086-A2ED-4B4D-B25B-540F4CB04DD3}" type="slidenum">
              <a:rPr lang="en-US" smtClean="0"/>
              <a:t>7</a:t>
            </a:fld>
            <a:endParaRPr lang="en-US"/>
          </a:p>
        </p:txBody>
      </p:sp>
    </p:spTree>
    <p:extLst>
      <p:ext uri="{BB962C8B-B14F-4D97-AF65-F5344CB8AC3E}">
        <p14:creationId xmlns:p14="http://schemas.microsoft.com/office/powerpoint/2010/main" val="2778133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ED60D-5863-8875-AF97-41CF0991A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7F328-A37A-20E0-9E63-D071ABEBF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20293-A265-AED6-D358-7749BED60D67}"/>
              </a:ext>
            </a:extLst>
          </p:cNvPr>
          <p:cNvSpPr>
            <a:spLocks noGrp="1"/>
          </p:cNvSpPr>
          <p:nvPr>
            <p:ph type="body" idx="1"/>
          </p:nvPr>
        </p:nvSpPr>
        <p:spPr/>
        <p:txBody>
          <a:bodyPr/>
          <a:lstStyle/>
          <a:p>
            <a:r>
              <a:rPr lang="en-US" dirty="0"/>
              <a:t>Here I explain how our Undergraduate Catalog is a comprehensive guide to policies and procedures, but often students find many of those policies are not applicable to their experiences! Instead of combing through pages and pages of information, students can access this survival guide, a cheat sheet of sorts that highlights some of the most poignant policies. I also mention how if they have any questions about a policy, advisors are their go-to resource because we are familiar with them!</a:t>
            </a:r>
          </a:p>
          <a:p>
            <a:endParaRPr lang="en-US" dirty="0"/>
          </a:p>
          <a:p>
            <a:r>
              <a:rPr lang="en-US" dirty="0"/>
              <a:t>Then, I’ll usually talk about two specifically – the first day attendance policy, letting them know it’s applicable for in-person and online classes, so be sure to consult Canvas to see if there’s a syllabus quiz or introductory discussion board post students in online classes must do in lieu of physically attending class to ensure they’re adhering to this policy! I also mention add/drop week and the deadline associated with changing classes.</a:t>
            </a:r>
          </a:p>
          <a:p>
            <a:endParaRPr lang="en-US" dirty="0"/>
          </a:p>
          <a:p>
            <a:r>
              <a:rPr lang="en-US" dirty="0"/>
              <a:t>I will email this to them after their orientation session!</a:t>
            </a:r>
          </a:p>
          <a:p>
            <a:endParaRPr lang="en-US" dirty="0"/>
          </a:p>
        </p:txBody>
      </p:sp>
      <p:sp>
        <p:nvSpPr>
          <p:cNvPr id="4" name="Slide Number Placeholder 3">
            <a:extLst>
              <a:ext uri="{FF2B5EF4-FFF2-40B4-BE49-F238E27FC236}">
                <a16:creationId xmlns:a16="http://schemas.microsoft.com/office/drawing/2014/main" id="{F4DF1DEE-9D18-A96E-CE54-B14F00FC49BD}"/>
              </a:ext>
            </a:extLst>
          </p:cNvPr>
          <p:cNvSpPr>
            <a:spLocks noGrp="1"/>
          </p:cNvSpPr>
          <p:nvPr>
            <p:ph type="sldNum" sz="quarter" idx="5"/>
          </p:nvPr>
        </p:nvSpPr>
        <p:spPr/>
        <p:txBody>
          <a:bodyPr/>
          <a:lstStyle/>
          <a:p>
            <a:fld id="{FA196086-A2ED-4B4D-B25B-540F4CB04DD3}" type="slidenum">
              <a:rPr lang="en-US" smtClean="0"/>
              <a:t>8</a:t>
            </a:fld>
            <a:endParaRPr lang="en-US"/>
          </a:p>
        </p:txBody>
      </p:sp>
    </p:spTree>
    <p:extLst>
      <p:ext uri="{BB962C8B-B14F-4D97-AF65-F5344CB8AC3E}">
        <p14:creationId xmlns:p14="http://schemas.microsoft.com/office/powerpoint/2010/main" val="147629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C2B66-D1E4-DB1D-5793-990AF3972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DD722-2F27-5F57-3664-17EC94625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B22EF-13A3-21B7-DF42-F4D4A1409571}"/>
              </a:ext>
            </a:extLst>
          </p:cNvPr>
          <p:cNvSpPr>
            <a:spLocks noGrp="1"/>
          </p:cNvSpPr>
          <p:nvPr>
            <p:ph type="body" idx="1"/>
          </p:nvPr>
        </p:nvSpPr>
        <p:spPr/>
        <p:txBody>
          <a:bodyPr/>
          <a:lstStyle/>
          <a:p>
            <a:r>
              <a:rPr lang="en-US" dirty="0"/>
              <a:t>Then I explain how students in our teacher prep programs have an additional set of requirements associated with state certification. I explain how similar to the guidance advisors give related to coursework, we’ll also help students understand more about how to prepare for and when to take the GKT. I also share that our college has a variety of resources – most of which are free – aimed at helping students be successful! </a:t>
            </a:r>
          </a:p>
          <a:p>
            <a:endParaRPr lang="en-US" dirty="0"/>
          </a:p>
          <a:p>
            <a:r>
              <a:rPr lang="en-US" dirty="0"/>
              <a:t>I DO NOT even open the can of worms associated with the option to graduate without the test and don’t necessarily think we should at this point! </a:t>
            </a:r>
          </a:p>
          <a:p>
            <a:endParaRPr lang="en-US" dirty="0"/>
          </a:p>
        </p:txBody>
      </p:sp>
      <p:sp>
        <p:nvSpPr>
          <p:cNvPr id="4" name="Slide Number Placeholder 3">
            <a:extLst>
              <a:ext uri="{FF2B5EF4-FFF2-40B4-BE49-F238E27FC236}">
                <a16:creationId xmlns:a16="http://schemas.microsoft.com/office/drawing/2014/main" id="{61AF0146-9A0B-0D1B-7EC1-570D89DE2F3A}"/>
              </a:ext>
            </a:extLst>
          </p:cNvPr>
          <p:cNvSpPr>
            <a:spLocks noGrp="1"/>
          </p:cNvSpPr>
          <p:nvPr>
            <p:ph type="sldNum" sz="quarter" idx="5"/>
          </p:nvPr>
        </p:nvSpPr>
        <p:spPr/>
        <p:txBody>
          <a:bodyPr/>
          <a:lstStyle/>
          <a:p>
            <a:fld id="{FA196086-A2ED-4B4D-B25B-540F4CB04DD3}" type="slidenum">
              <a:rPr lang="en-US" smtClean="0"/>
              <a:t>11</a:t>
            </a:fld>
            <a:endParaRPr lang="en-US"/>
          </a:p>
        </p:txBody>
      </p:sp>
    </p:spTree>
    <p:extLst>
      <p:ext uri="{BB962C8B-B14F-4D97-AF65-F5344CB8AC3E}">
        <p14:creationId xmlns:p14="http://schemas.microsoft.com/office/powerpoint/2010/main" val="769814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 explain how students in our teacher prep programs have an additional set of requirements associated with state certification. I explain how similar to the guidance advisors give related to coursework, we’ll also help students understand more about how to prepare for and when to take the GKT. I also share that our college has a variety of resources – most of which are free – aimed at helping students be successful! </a:t>
            </a:r>
          </a:p>
          <a:p>
            <a:endParaRPr lang="en-US" dirty="0"/>
          </a:p>
          <a:p>
            <a:r>
              <a:rPr lang="en-US" dirty="0"/>
              <a:t>I DO NOT even open the can of worms associated with the option to graduate without the test and don’t necessarily think we should at this point! </a:t>
            </a:r>
          </a:p>
          <a:p>
            <a:endParaRPr lang="en-US" dirty="0"/>
          </a:p>
        </p:txBody>
      </p:sp>
      <p:sp>
        <p:nvSpPr>
          <p:cNvPr id="4" name="Slide Number Placeholder 3"/>
          <p:cNvSpPr>
            <a:spLocks noGrp="1"/>
          </p:cNvSpPr>
          <p:nvPr>
            <p:ph type="sldNum" sz="quarter" idx="5"/>
          </p:nvPr>
        </p:nvSpPr>
        <p:spPr/>
        <p:txBody>
          <a:bodyPr/>
          <a:lstStyle/>
          <a:p>
            <a:fld id="{FA196086-A2ED-4B4D-B25B-540F4CB04DD3}" type="slidenum">
              <a:rPr lang="en-US" smtClean="0"/>
              <a:t>12</a:t>
            </a:fld>
            <a:endParaRPr lang="en-US"/>
          </a:p>
        </p:txBody>
      </p:sp>
    </p:spTree>
    <p:extLst>
      <p:ext uri="{BB962C8B-B14F-4D97-AF65-F5344CB8AC3E}">
        <p14:creationId xmlns:p14="http://schemas.microsoft.com/office/powerpoint/2010/main" val="4082767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 Full Patter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4B3CE40-2622-4F41-8961-58114E2237BB}"/>
              </a:ext>
            </a:extLst>
          </p:cNvPr>
          <p:cNvSpPr>
            <a:spLocks noGrp="1"/>
          </p:cNvSpPr>
          <p:nvPr>
            <p:ph type="title" hasCustomPrompt="1"/>
          </p:nvPr>
        </p:nvSpPr>
        <p:spPr>
          <a:xfrm>
            <a:off x="623888" y="350875"/>
            <a:ext cx="7886700" cy="2721942"/>
          </a:xfrm>
        </p:spPr>
        <p:txBody>
          <a:bodyPr anchor="b">
            <a:normAutofit/>
          </a:bodyPr>
          <a:lstStyle>
            <a:lvl1pPr>
              <a:defRPr sz="6000" b="1">
                <a:solidFill>
                  <a:schemeClr val="bg1"/>
                </a:solidFill>
                <a:latin typeface="+mj-lt"/>
                <a:cs typeface="Arial" panose="020B0604020202020204" pitchFamily="34" charset="0"/>
              </a:defRPr>
            </a:lvl1pPr>
          </a:lstStyle>
          <a:p>
            <a:r>
              <a:rPr lang="en-US" dirty="0"/>
              <a:t>Presentation</a:t>
            </a:r>
            <a:br>
              <a:rPr lang="en-US" dirty="0"/>
            </a:br>
            <a:r>
              <a:rPr lang="en-US" dirty="0"/>
              <a:t>Title Here</a:t>
            </a:r>
          </a:p>
        </p:txBody>
      </p:sp>
      <p:sp>
        <p:nvSpPr>
          <p:cNvPr id="9" name="Text Placeholder 2">
            <a:extLst>
              <a:ext uri="{FF2B5EF4-FFF2-40B4-BE49-F238E27FC236}">
                <a16:creationId xmlns:a16="http://schemas.microsoft.com/office/drawing/2014/main" id="{D3CEB366-DFFF-124E-8FB2-DD516677BBF6}"/>
              </a:ext>
            </a:extLst>
          </p:cNvPr>
          <p:cNvSpPr>
            <a:spLocks noGrp="1"/>
          </p:cNvSpPr>
          <p:nvPr>
            <p:ph type="body" idx="1" hasCustomPrompt="1"/>
          </p:nvPr>
        </p:nvSpPr>
        <p:spPr>
          <a:xfrm>
            <a:off x="623888" y="3122192"/>
            <a:ext cx="7886700" cy="676142"/>
          </a:xfrm>
        </p:spPr>
        <p:txBody>
          <a:bodyPr>
            <a:normAutofit/>
          </a:bodyPr>
          <a:lstStyle>
            <a:lvl1pPr marL="0" indent="0">
              <a:buNone/>
              <a:defRPr sz="2000" b="1" spc="100" baseline="0">
                <a:solidFill>
                  <a:schemeClr val="accent4"/>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a:t>
            </a:r>
          </a:p>
        </p:txBody>
      </p:sp>
      <p:sp>
        <p:nvSpPr>
          <p:cNvPr id="10" name="Text Placeholder 2">
            <a:extLst>
              <a:ext uri="{FF2B5EF4-FFF2-40B4-BE49-F238E27FC236}">
                <a16:creationId xmlns:a16="http://schemas.microsoft.com/office/drawing/2014/main" id="{33F3BBD9-46E9-8D4F-A360-C22BF20FBA40}"/>
              </a:ext>
            </a:extLst>
          </p:cNvPr>
          <p:cNvSpPr>
            <a:spLocks noGrp="1"/>
          </p:cNvSpPr>
          <p:nvPr>
            <p:ph type="body" idx="11" hasCustomPrompt="1"/>
          </p:nvPr>
        </p:nvSpPr>
        <p:spPr>
          <a:xfrm>
            <a:off x="623888" y="6157797"/>
            <a:ext cx="7886700" cy="297332"/>
          </a:xfrm>
        </p:spPr>
        <p:txBody>
          <a:bodyPr>
            <a:noAutofit/>
          </a:bodyPr>
          <a:lstStyle>
            <a:lvl1pPr marL="0" indent="0">
              <a:buNone/>
              <a:defRPr sz="1600" b="0">
                <a:solidFill>
                  <a:schemeClr val="bg1"/>
                </a:solidFill>
                <a:effectLs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Presenter Name // Date</a:t>
            </a:r>
          </a:p>
        </p:txBody>
      </p:sp>
      <p:sp>
        <p:nvSpPr>
          <p:cNvPr id="13" name="Rectangle 12">
            <a:extLst>
              <a:ext uri="{FF2B5EF4-FFF2-40B4-BE49-F238E27FC236}">
                <a16:creationId xmlns:a16="http://schemas.microsoft.com/office/drawing/2014/main" id="{C6F45DD4-339C-334E-8C02-D6D08DCD66D5}"/>
              </a:ext>
            </a:extLst>
          </p:cNvPr>
          <p:cNvSpPr/>
          <p:nvPr userDrawn="1"/>
        </p:nvSpPr>
        <p:spPr>
          <a:xfrm>
            <a:off x="729592" y="1041869"/>
            <a:ext cx="2224875" cy="45719"/>
          </a:xfrm>
          <a:prstGeom prst="rect">
            <a:avLst/>
          </a:prstGeom>
          <a:solidFill>
            <a:srgbClr val="9CC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CCB3B"/>
              </a:solidFill>
            </a:endParaRPr>
          </a:p>
        </p:txBody>
      </p:sp>
    </p:spTree>
    <p:extLst>
      <p:ext uri="{BB962C8B-B14F-4D97-AF65-F5344CB8AC3E}">
        <p14:creationId xmlns:p14="http://schemas.microsoft.com/office/powerpoint/2010/main" val="428810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1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264" y="1825625"/>
            <a:ext cx="6890076" cy="4057463"/>
          </a:xfrm>
        </p:spPr>
        <p:txBody>
          <a:bodyPr/>
          <a:lstStyle>
            <a:lvl1pPr>
              <a:lnSpc>
                <a:spcPct val="90000"/>
              </a:lnSpc>
              <a:defRPr>
                <a:solidFill>
                  <a:schemeClr val="tx2"/>
                </a:solidFill>
              </a:defRPr>
            </a:lvl1pPr>
            <a:lvl2pPr>
              <a:lnSpc>
                <a:spcPct val="90000"/>
              </a:lnSpc>
              <a:defRPr>
                <a:solidFill>
                  <a:schemeClr val="tx2"/>
                </a:solidFill>
              </a:defRPr>
            </a:lvl2pPr>
            <a:lvl3pPr>
              <a:lnSpc>
                <a:spcPct val="90000"/>
              </a:lnSpc>
              <a:defRPr>
                <a:solidFill>
                  <a:schemeClr val="tx2"/>
                </a:solidFill>
              </a:defRPr>
            </a:lvl3pPr>
            <a:lvl4pPr>
              <a:lnSpc>
                <a:spcPct val="90000"/>
              </a:lnSpc>
              <a:defRPr>
                <a:solidFill>
                  <a:schemeClr val="tx2"/>
                </a:solidFill>
              </a:defRPr>
            </a:lvl4pPr>
            <a:lvl5pPr>
              <a:lnSpc>
                <a:spcPct val="90000"/>
              </a:lnSpc>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4651708" cy="6217467"/>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6" name="Rectangle 15">
            <a:extLst>
              <a:ext uri="{FF2B5EF4-FFF2-40B4-BE49-F238E27FC236}">
                <a16:creationId xmlns:a16="http://schemas.microsoft.com/office/drawing/2014/main" id="{3D4C1E35-476E-DC49-989E-58325A1DCCD5}"/>
              </a:ext>
            </a:extLst>
          </p:cNvPr>
          <p:cNvSpPr/>
          <p:nvPr userDrawn="1"/>
        </p:nvSpPr>
        <p:spPr>
          <a:xfrm>
            <a:off x="0" y="6217467"/>
            <a:ext cx="12192000" cy="638087"/>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itle 1">
            <a:extLst>
              <a:ext uri="{FF2B5EF4-FFF2-40B4-BE49-F238E27FC236}">
                <a16:creationId xmlns:a16="http://schemas.microsoft.com/office/drawing/2014/main" id="{B052AC19-5F07-4D4A-9C6D-F8353253A29D}"/>
              </a:ext>
            </a:extLst>
          </p:cNvPr>
          <p:cNvSpPr>
            <a:spLocks noGrp="1"/>
          </p:cNvSpPr>
          <p:nvPr>
            <p:ph type="title"/>
          </p:nvPr>
        </p:nvSpPr>
        <p:spPr>
          <a:xfrm>
            <a:off x="402264" y="772701"/>
            <a:ext cx="6890075" cy="917987"/>
          </a:xfrm>
        </p:spPr>
        <p:txBody>
          <a:bodyPr anchor="t">
            <a:normAutofit/>
          </a:bodyPr>
          <a:lstStyle>
            <a:lvl1pPr>
              <a:defRPr sz="3200" b="1">
                <a:solidFill>
                  <a:schemeClr val="accent1"/>
                </a:solidFill>
              </a:defRPr>
            </a:lvl1pPr>
          </a:lstStyle>
          <a:p>
            <a:r>
              <a:rPr lang="en-US" dirty="0"/>
              <a:t>Click to edit Master title</a:t>
            </a:r>
          </a:p>
        </p:txBody>
      </p:sp>
      <p:sp>
        <p:nvSpPr>
          <p:cNvPr id="11" name="Footer Placeholder 5">
            <a:extLst>
              <a:ext uri="{FF2B5EF4-FFF2-40B4-BE49-F238E27FC236}">
                <a16:creationId xmlns:a16="http://schemas.microsoft.com/office/drawing/2014/main" id="{13659B61-A781-0B47-9008-7F6690FC46CF}"/>
              </a:ext>
            </a:extLst>
          </p:cNvPr>
          <p:cNvSpPr>
            <a:spLocks noGrp="1"/>
          </p:cNvSpPr>
          <p:nvPr>
            <p:ph type="ftr" sz="quarter" idx="11"/>
          </p:nvPr>
        </p:nvSpPr>
        <p:spPr>
          <a:xfrm>
            <a:off x="402264" y="6431775"/>
            <a:ext cx="8061251" cy="273050"/>
          </a:xfrm>
        </p:spPr>
        <p:txBody>
          <a:bodyPr/>
          <a:lstStyle>
            <a:lvl1pPr algn="l">
              <a:defRPr sz="1100" kern="1000" spc="250" baseline="0">
                <a:solidFill>
                  <a:schemeClr val="bg1"/>
                </a:solidFill>
              </a:defRPr>
            </a:lvl1pPr>
          </a:lstStyle>
          <a:p>
            <a:r>
              <a:rPr lang="en-US" dirty="0"/>
              <a:t>UNIVERSITY OF SOUTH FLORIDA</a:t>
            </a:r>
          </a:p>
        </p:txBody>
      </p:sp>
      <p:sp>
        <p:nvSpPr>
          <p:cNvPr id="12" name="Slide Number Placeholder 6">
            <a:extLst>
              <a:ext uri="{FF2B5EF4-FFF2-40B4-BE49-F238E27FC236}">
                <a16:creationId xmlns:a16="http://schemas.microsoft.com/office/drawing/2014/main" id="{47C7CC0E-96D9-6644-B53D-9DE9FFD21EF9}"/>
              </a:ext>
            </a:extLst>
          </p:cNvPr>
          <p:cNvSpPr>
            <a:spLocks noGrp="1"/>
          </p:cNvSpPr>
          <p:nvPr>
            <p:ph type="sldNum" sz="quarter" idx="12"/>
          </p:nvPr>
        </p:nvSpPr>
        <p:spPr>
          <a:xfrm>
            <a:off x="11380971" y="6402431"/>
            <a:ext cx="431800" cy="273050"/>
          </a:xfrm>
        </p:spPr>
        <p:txBody>
          <a:bodyPr/>
          <a:lstStyle>
            <a:lvl1pPr>
              <a:defRPr>
                <a:solidFill>
                  <a:schemeClr val="bg1"/>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345623676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2 Photo">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4651708" cy="3044858"/>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0" y="3150642"/>
            <a:ext cx="4651708" cy="3052708"/>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4" name="Rectangle 13">
            <a:extLst>
              <a:ext uri="{FF2B5EF4-FFF2-40B4-BE49-F238E27FC236}">
                <a16:creationId xmlns:a16="http://schemas.microsoft.com/office/drawing/2014/main" id="{D3DEA8F8-FC46-AE40-836E-1F1356373439}"/>
              </a:ext>
            </a:extLst>
          </p:cNvPr>
          <p:cNvSpPr/>
          <p:nvPr userDrawn="1"/>
        </p:nvSpPr>
        <p:spPr>
          <a:xfrm>
            <a:off x="0" y="6217467"/>
            <a:ext cx="12192000" cy="638087"/>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Content Placeholder 2">
            <a:extLst>
              <a:ext uri="{FF2B5EF4-FFF2-40B4-BE49-F238E27FC236}">
                <a16:creationId xmlns:a16="http://schemas.microsoft.com/office/drawing/2014/main" id="{9671B4F4-B7CE-4C4F-B7A3-2BC62CB88A32}"/>
              </a:ext>
            </a:extLst>
          </p:cNvPr>
          <p:cNvSpPr>
            <a:spLocks noGrp="1"/>
          </p:cNvSpPr>
          <p:nvPr>
            <p:ph idx="1"/>
          </p:nvPr>
        </p:nvSpPr>
        <p:spPr>
          <a:xfrm>
            <a:off x="4913304" y="1825625"/>
            <a:ext cx="6890076" cy="4057463"/>
          </a:xfrm>
        </p:spPr>
        <p:txBody>
          <a:bodyPr/>
          <a:lstStyle>
            <a:lvl1pPr>
              <a:lnSpc>
                <a:spcPct val="90000"/>
              </a:lnSpc>
              <a:defRPr>
                <a:solidFill>
                  <a:schemeClr val="tx2"/>
                </a:solidFill>
              </a:defRPr>
            </a:lvl1pPr>
            <a:lvl2pPr>
              <a:lnSpc>
                <a:spcPct val="90000"/>
              </a:lnSpc>
              <a:defRPr>
                <a:solidFill>
                  <a:schemeClr val="tx2"/>
                </a:solidFill>
              </a:defRPr>
            </a:lvl2pPr>
            <a:lvl3pPr>
              <a:lnSpc>
                <a:spcPct val="90000"/>
              </a:lnSpc>
              <a:defRPr>
                <a:solidFill>
                  <a:schemeClr val="tx2"/>
                </a:solidFill>
              </a:defRPr>
            </a:lvl3pPr>
            <a:lvl4pPr>
              <a:lnSpc>
                <a:spcPct val="90000"/>
              </a:lnSpc>
              <a:defRPr>
                <a:solidFill>
                  <a:schemeClr val="tx2"/>
                </a:solidFill>
              </a:defRPr>
            </a:lvl4pPr>
            <a:lvl5pPr>
              <a:lnSpc>
                <a:spcPct val="90000"/>
              </a:lnSpc>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D97DAD4-3DC5-9240-A8F4-0E40A6F3DB9C}"/>
              </a:ext>
            </a:extLst>
          </p:cNvPr>
          <p:cNvSpPr>
            <a:spLocks noGrp="1"/>
          </p:cNvSpPr>
          <p:nvPr>
            <p:ph type="title"/>
          </p:nvPr>
        </p:nvSpPr>
        <p:spPr>
          <a:xfrm>
            <a:off x="4913304" y="772701"/>
            <a:ext cx="6890075" cy="917987"/>
          </a:xfrm>
        </p:spPr>
        <p:txBody>
          <a:bodyPr anchor="t">
            <a:normAutofit/>
          </a:bodyPr>
          <a:lstStyle>
            <a:lvl1pPr>
              <a:defRPr sz="3200" b="1">
                <a:solidFill>
                  <a:schemeClr val="accent1"/>
                </a:solidFill>
              </a:defRPr>
            </a:lvl1pPr>
          </a:lstStyle>
          <a:p>
            <a:r>
              <a:rPr lang="en-US" dirty="0"/>
              <a:t>Click to edit Master title</a:t>
            </a:r>
          </a:p>
        </p:txBody>
      </p:sp>
      <p:sp>
        <p:nvSpPr>
          <p:cNvPr id="12" name="Footer Placeholder 5">
            <a:extLst>
              <a:ext uri="{FF2B5EF4-FFF2-40B4-BE49-F238E27FC236}">
                <a16:creationId xmlns:a16="http://schemas.microsoft.com/office/drawing/2014/main" id="{A72233A2-CB91-9640-A9FB-40F031FBA692}"/>
              </a:ext>
            </a:extLst>
          </p:cNvPr>
          <p:cNvSpPr>
            <a:spLocks noGrp="1"/>
          </p:cNvSpPr>
          <p:nvPr>
            <p:ph type="ftr" sz="quarter" idx="11"/>
          </p:nvPr>
        </p:nvSpPr>
        <p:spPr>
          <a:xfrm>
            <a:off x="402264" y="6431775"/>
            <a:ext cx="8061251" cy="273050"/>
          </a:xfrm>
        </p:spPr>
        <p:txBody>
          <a:bodyPr/>
          <a:lstStyle>
            <a:lvl1pPr algn="l">
              <a:defRPr sz="1100" kern="1000" spc="250" baseline="0">
                <a:solidFill>
                  <a:schemeClr val="bg1"/>
                </a:solidFill>
              </a:defRPr>
            </a:lvl1pPr>
          </a:lstStyle>
          <a:p>
            <a:r>
              <a:rPr lang="en-US" dirty="0"/>
              <a:t>UNIVERSITY OF SOUTH FLORIDA</a:t>
            </a:r>
          </a:p>
        </p:txBody>
      </p:sp>
      <p:sp>
        <p:nvSpPr>
          <p:cNvPr id="13" name="Slide Number Placeholder 6">
            <a:extLst>
              <a:ext uri="{FF2B5EF4-FFF2-40B4-BE49-F238E27FC236}">
                <a16:creationId xmlns:a16="http://schemas.microsoft.com/office/drawing/2014/main" id="{BDE837D9-31FB-6747-BB5D-30313C296E60}"/>
              </a:ext>
            </a:extLst>
          </p:cNvPr>
          <p:cNvSpPr>
            <a:spLocks noGrp="1"/>
          </p:cNvSpPr>
          <p:nvPr>
            <p:ph type="sldNum" sz="quarter" idx="12"/>
          </p:nvPr>
        </p:nvSpPr>
        <p:spPr>
          <a:xfrm>
            <a:off x="11380971" y="6402431"/>
            <a:ext cx="431800" cy="273050"/>
          </a:xfrm>
        </p:spPr>
        <p:txBody>
          <a:bodyPr/>
          <a:lstStyle>
            <a:lvl1pPr>
              <a:defRPr>
                <a:solidFill>
                  <a:schemeClr val="bg1"/>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322356667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3 Photo">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4651708" cy="2022145"/>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7540292" y="2133604"/>
            <a:ext cx="4651708" cy="1981196"/>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7540292" y="4226259"/>
            <a:ext cx="4651708" cy="1982967"/>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20" name="Rectangle 19">
            <a:extLst>
              <a:ext uri="{FF2B5EF4-FFF2-40B4-BE49-F238E27FC236}">
                <a16:creationId xmlns:a16="http://schemas.microsoft.com/office/drawing/2014/main" id="{CC0A44D2-66BE-7D48-A9AA-5CD3E0CEFEC5}"/>
              </a:ext>
            </a:extLst>
          </p:cNvPr>
          <p:cNvSpPr/>
          <p:nvPr userDrawn="1"/>
        </p:nvSpPr>
        <p:spPr>
          <a:xfrm>
            <a:off x="0" y="6217467"/>
            <a:ext cx="12192000" cy="638087"/>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Content Placeholder 2">
            <a:extLst>
              <a:ext uri="{FF2B5EF4-FFF2-40B4-BE49-F238E27FC236}">
                <a16:creationId xmlns:a16="http://schemas.microsoft.com/office/drawing/2014/main" id="{F7ABA9CF-0A24-444C-AB70-18A7DF1FC39C}"/>
              </a:ext>
            </a:extLst>
          </p:cNvPr>
          <p:cNvSpPr>
            <a:spLocks noGrp="1"/>
          </p:cNvSpPr>
          <p:nvPr>
            <p:ph idx="1"/>
          </p:nvPr>
        </p:nvSpPr>
        <p:spPr>
          <a:xfrm>
            <a:off x="402264" y="1825625"/>
            <a:ext cx="6890076" cy="4057463"/>
          </a:xfrm>
        </p:spPr>
        <p:txBody>
          <a:bodyPr/>
          <a:lstStyle>
            <a:lvl1pPr>
              <a:lnSpc>
                <a:spcPct val="90000"/>
              </a:lnSpc>
              <a:defRPr>
                <a:solidFill>
                  <a:schemeClr val="tx2"/>
                </a:solidFill>
              </a:defRPr>
            </a:lvl1pPr>
            <a:lvl2pPr>
              <a:lnSpc>
                <a:spcPct val="90000"/>
              </a:lnSpc>
              <a:defRPr>
                <a:solidFill>
                  <a:schemeClr val="tx2"/>
                </a:solidFill>
              </a:defRPr>
            </a:lvl2pPr>
            <a:lvl3pPr>
              <a:lnSpc>
                <a:spcPct val="90000"/>
              </a:lnSpc>
              <a:defRPr>
                <a:solidFill>
                  <a:schemeClr val="tx2"/>
                </a:solidFill>
              </a:defRPr>
            </a:lvl3pPr>
            <a:lvl4pPr>
              <a:lnSpc>
                <a:spcPct val="90000"/>
              </a:lnSpc>
              <a:defRPr>
                <a:solidFill>
                  <a:schemeClr val="tx2"/>
                </a:solidFill>
              </a:defRPr>
            </a:lvl4pPr>
            <a:lvl5pPr>
              <a:lnSpc>
                <a:spcPct val="90000"/>
              </a:lnSpc>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5C99FBA0-60F6-434C-861C-F6CAF1C7B4EE}"/>
              </a:ext>
            </a:extLst>
          </p:cNvPr>
          <p:cNvSpPr>
            <a:spLocks noGrp="1"/>
          </p:cNvSpPr>
          <p:nvPr>
            <p:ph type="title"/>
          </p:nvPr>
        </p:nvSpPr>
        <p:spPr>
          <a:xfrm>
            <a:off x="402264" y="772701"/>
            <a:ext cx="6890075" cy="917987"/>
          </a:xfrm>
        </p:spPr>
        <p:txBody>
          <a:bodyPr anchor="t">
            <a:normAutofit/>
          </a:bodyPr>
          <a:lstStyle>
            <a:lvl1pPr>
              <a:defRPr sz="3200" b="1">
                <a:solidFill>
                  <a:schemeClr val="accent1"/>
                </a:solidFill>
              </a:defRPr>
            </a:lvl1pPr>
          </a:lstStyle>
          <a:p>
            <a:r>
              <a:rPr lang="en-US" dirty="0"/>
              <a:t>Click to edit Master title</a:t>
            </a:r>
          </a:p>
        </p:txBody>
      </p:sp>
      <p:sp>
        <p:nvSpPr>
          <p:cNvPr id="14" name="Footer Placeholder 5">
            <a:extLst>
              <a:ext uri="{FF2B5EF4-FFF2-40B4-BE49-F238E27FC236}">
                <a16:creationId xmlns:a16="http://schemas.microsoft.com/office/drawing/2014/main" id="{3E0A42E5-B548-F448-93F1-22FA96290F64}"/>
              </a:ext>
            </a:extLst>
          </p:cNvPr>
          <p:cNvSpPr>
            <a:spLocks noGrp="1"/>
          </p:cNvSpPr>
          <p:nvPr>
            <p:ph type="ftr" sz="quarter" idx="11"/>
          </p:nvPr>
        </p:nvSpPr>
        <p:spPr>
          <a:xfrm>
            <a:off x="402264" y="6431775"/>
            <a:ext cx="8061251" cy="273050"/>
          </a:xfrm>
        </p:spPr>
        <p:txBody>
          <a:bodyPr/>
          <a:lstStyle>
            <a:lvl1pPr algn="l">
              <a:defRPr sz="1100" kern="1000" spc="250" baseline="0">
                <a:solidFill>
                  <a:schemeClr val="bg1"/>
                </a:solidFill>
              </a:defRPr>
            </a:lvl1pPr>
          </a:lstStyle>
          <a:p>
            <a:r>
              <a:rPr lang="en-US" dirty="0"/>
              <a:t>UNIVERSITY OF SOUTH FLORIDA</a:t>
            </a:r>
          </a:p>
        </p:txBody>
      </p:sp>
      <p:sp>
        <p:nvSpPr>
          <p:cNvPr id="15" name="Slide Number Placeholder 6">
            <a:extLst>
              <a:ext uri="{FF2B5EF4-FFF2-40B4-BE49-F238E27FC236}">
                <a16:creationId xmlns:a16="http://schemas.microsoft.com/office/drawing/2014/main" id="{93612A34-351C-3A40-8806-466A7A1746E7}"/>
              </a:ext>
            </a:extLst>
          </p:cNvPr>
          <p:cNvSpPr>
            <a:spLocks noGrp="1"/>
          </p:cNvSpPr>
          <p:nvPr>
            <p:ph type="sldNum" sz="quarter" idx="12"/>
          </p:nvPr>
        </p:nvSpPr>
        <p:spPr>
          <a:xfrm>
            <a:off x="11380971" y="6402431"/>
            <a:ext cx="431800" cy="273050"/>
          </a:xfrm>
        </p:spPr>
        <p:txBody>
          <a:bodyPr/>
          <a:lstStyle>
            <a:lvl1pPr>
              <a:defRPr>
                <a:solidFill>
                  <a:schemeClr val="bg1"/>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377105790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4 Photo">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2" y="-1"/>
            <a:ext cx="4651708" cy="1972159"/>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2" y="2072643"/>
            <a:ext cx="2263242" cy="1972159"/>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0" y="4145287"/>
            <a:ext cx="4651709" cy="2072179"/>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0" name="Picture Placeholder 8">
            <a:extLst>
              <a:ext uri="{FF2B5EF4-FFF2-40B4-BE49-F238E27FC236}">
                <a16:creationId xmlns:a16="http://schemas.microsoft.com/office/drawing/2014/main" id="{B770C8F7-8D2A-4B6A-BF61-24775C13A405}"/>
              </a:ext>
            </a:extLst>
          </p:cNvPr>
          <p:cNvSpPr>
            <a:spLocks noGrp="1"/>
          </p:cNvSpPr>
          <p:nvPr>
            <p:ph type="pic" sz="quarter" idx="19" hasCustomPrompt="1"/>
          </p:nvPr>
        </p:nvSpPr>
        <p:spPr>
          <a:xfrm>
            <a:off x="2388468" y="2072643"/>
            <a:ext cx="2263242" cy="1972159"/>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21" name="Rectangle 20">
            <a:extLst>
              <a:ext uri="{FF2B5EF4-FFF2-40B4-BE49-F238E27FC236}">
                <a16:creationId xmlns:a16="http://schemas.microsoft.com/office/drawing/2014/main" id="{7BBBB07D-D36E-EF4E-8766-BDDCE6AD9879}"/>
              </a:ext>
            </a:extLst>
          </p:cNvPr>
          <p:cNvSpPr/>
          <p:nvPr userDrawn="1"/>
        </p:nvSpPr>
        <p:spPr>
          <a:xfrm>
            <a:off x="0" y="6217467"/>
            <a:ext cx="12192000" cy="638087"/>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Content Placeholder 2">
            <a:extLst>
              <a:ext uri="{FF2B5EF4-FFF2-40B4-BE49-F238E27FC236}">
                <a16:creationId xmlns:a16="http://schemas.microsoft.com/office/drawing/2014/main" id="{446467BF-103E-D042-9F56-E8D47EC1FEDA}"/>
              </a:ext>
            </a:extLst>
          </p:cNvPr>
          <p:cNvSpPr>
            <a:spLocks noGrp="1"/>
          </p:cNvSpPr>
          <p:nvPr>
            <p:ph idx="1"/>
          </p:nvPr>
        </p:nvSpPr>
        <p:spPr>
          <a:xfrm>
            <a:off x="4976816" y="1825625"/>
            <a:ext cx="6890076" cy="4057463"/>
          </a:xfrm>
        </p:spPr>
        <p:txBody>
          <a:bodyPr/>
          <a:lstStyle>
            <a:lvl1pPr>
              <a:lnSpc>
                <a:spcPct val="90000"/>
              </a:lnSpc>
              <a:defRPr>
                <a:solidFill>
                  <a:schemeClr val="tx2"/>
                </a:solidFill>
              </a:defRPr>
            </a:lvl1pPr>
            <a:lvl2pPr>
              <a:lnSpc>
                <a:spcPct val="90000"/>
              </a:lnSpc>
              <a:defRPr>
                <a:solidFill>
                  <a:schemeClr val="tx2"/>
                </a:solidFill>
              </a:defRPr>
            </a:lvl2pPr>
            <a:lvl3pPr>
              <a:lnSpc>
                <a:spcPct val="90000"/>
              </a:lnSpc>
              <a:defRPr>
                <a:solidFill>
                  <a:schemeClr val="tx2"/>
                </a:solidFill>
              </a:defRPr>
            </a:lvl3pPr>
            <a:lvl4pPr>
              <a:lnSpc>
                <a:spcPct val="90000"/>
              </a:lnSpc>
              <a:defRPr>
                <a:solidFill>
                  <a:schemeClr val="tx2"/>
                </a:solidFill>
              </a:defRPr>
            </a:lvl4pPr>
            <a:lvl5pPr>
              <a:lnSpc>
                <a:spcPct val="90000"/>
              </a:lnSpc>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5C606F1-D2F6-D546-8440-5F168D4D8948}"/>
              </a:ext>
            </a:extLst>
          </p:cNvPr>
          <p:cNvSpPr>
            <a:spLocks noGrp="1"/>
          </p:cNvSpPr>
          <p:nvPr>
            <p:ph type="title"/>
          </p:nvPr>
        </p:nvSpPr>
        <p:spPr>
          <a:xfrm>
            <a:off x="4976816" y="772701"/>
            <a:ext cx="6890075" cy="917987"/>
          </a:xfrm>
        </p:spPr>
        <p:txBody>
          <a:bodyPr anchor="t">
            <a:normAutofit/>
          </a:bodyPr>
          <a:lstStyle>
            <a:lvl1pPr>
              <a:defRPr sz="3200" b="1">
                <a:solidFill>
                  <a:schemeClr val="accent1"/>
                </a:solidFill>
              </a:defRPr>
            </a:lvl1pPr>
          </a:lstStyle>
          <a:p>
            <a:r>
              <a:rPr lang="en-US" dirty="0"/>
              <a:t>Click to edit Master title</a:t>
            </a:r>
          </a:p>
        </p:txBody>
      </p:sp>
      <p:sp>
        <p:nvSpPr>
          <p:cNvPr id="15" name="Footer Placeholder 5">
            <a:extLst>
              <a:ext uri="{FF2B5EF4-FFF2-40B4-BE49-F238E27FC236}">
                <a16:creationId xmlns:a16="http://schemas.microsoft.com/office/drawing/2014/main" id="{F643ECD6-6049-594B-8CA6-9348B7B4BFD2}"/>
              </a:ext>
            </a:extLst>
          </p:cNvPr>
          <p:cNvSpPr>
            <a:spLocks noGrp="1"/>
          </p:cNvSpPr>
          <p:nvPr>
            <p:ph type="ftr" sz="quarter" idx="11"/>
          </p:nvPr>
        </p:nvSpPr>
        <p:spPr>
          <a:xfrm>
            <a:off x="402264" y="6431775"/>
            <a:ext cx="8061251" cy="273050"/>
          </a:xfrm>
        </p:spPr>
        <p:txBody>
          <a:bodyPr/>
          <a:lstStyle>
            <a:lvl1pPr algn="l">
              <a:defRPr sz="1100" kern="1000" spc="250" baseline="0">
                <a:solidFill>
                  <a:schemeClr val="bg1"/>
                </a:solidFill>
              </a:defRPr>
            </a:lvl1pPr>
          </a:lstStyle>
          <a:p>
            <a:r>
              <a:rPr lang="en-US" dirty="0"/>
              <a:t>UNIVERSITY OF SOUTH FLORIDA</a:t>
            </a:r>
          </a:p>
        </p:txBody>
      </p:sp>
      <p:sp>
        <p:nvSpPr>
          <p:cNvPr id="16" name="Slide Number Placeholder 6">
            <a:extLst>
              <a:ext uri="{FF2B5EF4-FFF2-40B4-BE49-F238E27FC236}">
                <a16:creationId xmlns:a16="http://schemas.microsoft.com/office/drawing/2014/main" id="{3F176444-485B-9E48-AA69-93CB5928178E}"/>
              </a:ext>
            </a:extLst>
          </p:cNvPr>
          <p:cNvSpPr>
            <a:spLocks noGrp="1"/>
          </p:cNvSpPr>
          <p:nvPr>
            <p:ph type="sldNum" sz="quarter" idx="12"/>
          </p:nvPr>
        </p:nvSpPr>
        <p:spPr>
          <a:xfrm>
            <a:off x="11380971" y="6402431"/>
            <a:ext cx="431800" cy="273050"/>
          </a:xfrm>
        </p:spPr>
        <p:txBody>
          <a:bodyPr/>
          <a:lstStyle>
            <a:lvl1pPr>
              <a:defRPr>
                <a:solidFill>
                  <a:schemeClr val="bg1"/>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9278971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50C326-F360-A14D-9848-141A98A3BE83}"/>
              </a:ext>
            </a:extLst>
          </p:cNvPr>
          <p:cNvSpPr/>
          <p:nvPr userDrawn="1"/>
        </p:nvSpPr>
        <p:spPr>
          <a:xfrm>
            <a:off x="0" y="1"/>
            <a:ext cx="12192000" cy="6855553"/>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F2585FEE-3C3C-0C4A-B489-9B8D84381750}"/>
              </a:ext>
            </a:extLst>
          </p:cNvPr>
          <p:cNvSpPr>
            <a:spLocks noGrp="1"/>
          </p:cNvSpPr>
          <p:nvPr>
            <p:ph type="title" hasCustomPrompt="1"/>
          </p:nvPr>
        </p:nvSpPr>
        <p:spPr>
          <a:xfrm>
            <a:off x="847116" y="2493335"/>
            <a:ext cx="10497768" cy="1871330"/>
          </a:xfrm>
        </p:spPr>
        <p:txBody>
          <a:bodyPr anchor="ctr">
            <a:normAutofit/>
          </a:bodyPr>
          <a:lstStyle>
            <a:lvl1pPr algn="ctr">
              <a:defRPr sz="4400" b="1">
                <a:solidFill>
                  <a:schemeClr val="bg1"/>
                </a:solidFill>
                <a:latin typeface="+mj-lt"/>
                <a:cs typeface="Arial" panose="020B0604020202020204" pitchFamily="34" charset="0"/>
              </a:defRPr>
            </a:lvl1pPr>
          </a:lstStyle>
          <a:p>
            <a:r>
              <a:rPr lang="en-US" dirty="0"/>
              <a:t>Divider / Simple Break Section</a:t>
            </a:r>
          </a:p>
        </p:txBody>
      </p:sp>
    </p:spTree>
    <p:extLst>
      <p:ext uri="{BB962C8B-B14F-4D97-AF65-F5344CB8AC3E}">
        <p14:creationId xmlns:p14="http://schemas.microsoft.com/office/powerpoint/2010/main" val="3965879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Gradi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092343-A20F-9344-8BD6-7CDD800CA1E9}"/>
              </a:ext>
            </a:extLst>
          </p:cNvPr>
          <p:cNvSpPr>
            <a:spLocks noGrp="1"/>
          </p:cNvSpPr>
          <p:nvPr>
            <p:ph type="title" hasCustomPrompt="1"/>
          </p:nvPr>
        </p:nvSpPr>
        <p:spPr>
          <a:xfrm>
            <a:off x="847116" y="2493335"/>
            <a:ext cx="10497768" cy="1871330"/>
          </a:xfrm>
        </p:spPr>
        <p:txBody>
          <a:bodyPr anchor="ctr">
            <a:normAutofit/>
          </a:bodyPr>
          <a:lstStyle>
            <a:lvl1pPr algn="ctr">
              <a:defRPr sz="4400" b="1">
                <a:solidFill>
                  <a:schemeClr val="bg1"/>
                </a:solidFill>
                <a:latin typeface="+mj-lt"/>
                <a:cs typeface="Arial" panose="020B0604020202020204" pitchFamily="34" charset="0"/>
              </a:defRPr>
            </a:lvl1pPr>
          </a:lstStyle>
          <a:p>
            <a:r>
              <a:rPr lang="en-US" dirty="0"/>
              <a:t>Divider / Simple Break Section</a:t>
            </a:r>
          </a:p>
        </p:txBody>
      </p:sp>
    </p:spTree>
    <p:extLst>
      <p:ext uri="{BB962C8B-B14F-4D97-AF65-F5344CB8AC3E}">
        <p14:creationId xmlns:p14="http://schemas.microsoft.com/office/powerpoint/2010/main" val="15032306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Full Patter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8D55C-89B3-834C-BFFF-D077C63750BF}"/>
              </a:ext>
            </a:extLst>
          </p:cNvPr>
          <p:cNvSpPr>
            <a:spLocks noGrp="1"/>
          </p:cNvSpPr>
          <p:nvPr>
            <p:ph type="title" hasCustomPrompt="1"/>
          </p:nvPr>
        </p:nvSpPr>
        <p:spPr>
          <a:xfrm>
            <a:off x="847116" y="2493335"/>
            <a:ext cx="10497768" cy="1871330"/>
          </a:xfrm>
        </p:spPr>
        <p:txBody>
          <a:bodyPr anchor="ctr">
            <a:normAutofit/>
          </a:bodyPr>
          <a:lstStyle>
            <a:lvl1pPr algn="ctr">
              <a:defRPr sz="4400" b="1">
                <a:solidFill>
                  <a:schemeClr val="bg1"/>
                </a:solidFill>
                <a:latin typeface="+mj-lt"/>
                <a:cs typeface="Arial" panose="020B0604020202020204" pitchFamily="34" charset="0"/>
              </a:defRPr>
            </a:lvl1pPr>
          </a:lstStyle>
          <a:p>
            <a:r>
              <a:rPr lang="en-US" dirty="0"/>
              <a:t>Divider / Simple Break Section</a:t>
            </a:r>
          </a:p>
        </p:txBody>
      </p:sp>
    </p:spTree>
    <p:extLst>
      <p:ext uri="{BB962C8B-B14F-4D97-AF65-F5344CB8AC3E}">
        <p14:creationId xmlns:p14="http://schemas.microsoft.com/office/powerpoint/2010/main" val="2680726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Photo">
    <p:bg>
      <p:bgPr>
        <a:solidFill>
          <a:srgbClr val="FFFFFF"/>
        </a:solidFill>
        <a:effectLst/>
      </p:bgPr>
    </p:bg>
    <p:spTree>
      <p:nvGrpSpPr>
        <p:cNvPr id="1" name=""/>
        <p:cNvGrpSpPr/>
        <p:nvPr/>
      </p:nvGrpSpPr>
      <p:grpSpPr>
        <a:xfrm>
          <a:off x="0" y="0"/>
          <a:ext cx="0" cy="0"/>
          <a:chOff x="0" y="0"/>
          <a:chExt cx="0" cy="0"/>
        </a:xfrm>
      </p:grpSpPr>
      <p:sp>
        <p:nvSpPr>
          <p:cNvPr id="3" name="Picture Placeholder"/>
          <p:cNvSpPr>
            <a:spLocks noGrp="1"/>
          </p:cNvSpPr>
          <p:nvPr>
            <p:ph type="pic" sz="quarter" idx="10"/>
          </p:nvPr>
        </p:nvSpPr>
        <p:spPr>
          <a:xfrm>
            <a:off x="-3048" y="0"/>
            <a:ext cx="12198096" cy="6858000"/>
          </a:xfrm>
          <a:solidFill>
            <a:srgbClr val="DCDCDC">
              <a:alpha val="49804"/>
            </a:srgbClr>
          </a:solidFill>
          <a:ln w="28575">
            <a:noFill/>
          </a:ln>
        </p:spPr>
        <p:txBody>
          <a:bodyPr vert="horz" lIns="0" tIns="0" rIns="0" bIns="0" rtlCol="0" anchor="ctr">
            <a:normAutofit/>
          </a:bodyPr>
          <a:lstStyle>
            <a:lvl1pPr marL="0" indent="0" algn="ctr">
              <a:buNone/>
              <a:defRPr lang="en-US" sz="2800" dirty="0"/>
            </a:lvl1pPr>
          </a:lstStyle>
          <a:p>
            <a:pPr marL="228600" lvl="0" indent="-228600" algn="ctr"/>
            <a:r>
              <a:rPr lang="en-US" dirty="0"/>
              <a:t>Click icon to add picture</a:t>
            </a:r>
          </a:p>
        </p:txBody>
      </p:sp>
    </p:spTree>
    <p:extLst>
      <p:ext uri="{BB962C8B-B14F-4D97-AF65-F5344CB8AC3E}">
        <p14:creationId xmlns:p14="http://schemas.microsoft.com/office/powerpoint/2010/main" val="1696282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Photo">
    <p:bg>
      <p:bgPr>
        <a:solidFill>
          <a:schemeClr val="bg1"/>
        </a:solidFill>
        <a:effectLst/>
      </p:bgPr>
    </p:bg>
    <p:spTree>
      <p:nvGrpSpPr>
        <p:cNvPr id="1" name=""/>
        <p:cNvGrpSpPr/>
        <p:nvPr/>
      </p:nvGrpSpPr>
      <p:grpSpPr>
        <a:xfrm>
          <a:off x="0" y="0"/>
          <a:ext cx="0" cy="0"/>
          <a:chOff x="0" y="0"/>
          <a:chExt cx="0" cy="0"/>
        </a:xfrm>
      </p:grpSpPr>
      <p:sp>
        <p:nvSpPr>
          <p:cNvPr id="23" name="Picture Placeholder 2"/>
          <p:cNvSpPr>
            <a:spLocks noGrp="1"/>
          </p:cNvSpPr>
          <p:nvPr>
            <p:ph type="pic" idx="22"/>
          </p:nvPr>
        </p:nvSpPr>
        <p:spPr bwMode="gray">
          <a:xfrm>
            <a:off x="6156960" y="0"/>
            <a:ext cx="6035040" cy="6858000"/>
          </a:xfrm>
          <a:solidFill>
            <a:srgbClr val="DCDCDC">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6035040" cy="6858000"/>
          </a:xfrm>
          <a:solidFill>
            <a:srgbClr val="DCDCDC">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86339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Photo">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8F2DC234-8FA0-3D45-A2E6-8427DF8C1B9D}"/>
              </a:ext>
            </a:extLst>
          </p:cNvPr>
          <p:cNvSpPr>
            <a:spLocks noGrp="1"/>
          </p:cNvSpPr>
          <p:nvPr>
            <p:ph type="pic" idx="22"/>
          </p:nvPr>
        </p:nvSpPr>
        <p:spPr bwMode="gray">
          <a:xfrm>
            <a:off x="410718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7" name="Picture Placeholder 2">
            <a:extLst>
              <a:ext uri="{FF2B5EF4-FFF2-40B4-BE49-F238E27FC236}">
                <a16:creationId xmlns:a16="http://schemas.microsoft.com/office/drawing/2014/main" id="{ED423D6B-2263-1143-9038-996FA4197F05}"/>
              </a:ext>
            </a:extLst>
          </p:cNvPr>
          <p:cNvSpPr>
            <a:spLocks noGrp="1"/>
          </p:cNvSpPr>
          <p:nvPr>
            <p:ph type="pic" idx="10"/>
          </p:nvPr>
        </p:nvSpPr>
        <p:spPr bwMode="gray">
          <a:xfrm>
            <a:off x="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8" name="Picture Placeholder 1">
            <a:extLst>
              <a:ext uri="{FF2B5EF4-FFF2-40B4-BE49-F238E27FC236}">
                <a16:creationId xmlns:a16="http://schemas.microsoft.com/office/drawing/2014/main" id="{2B17B4A7-CF1A-0C48-A592-305AD063C6A4}"/>
              </a:ext>
            </a:extLst>
          </p:cNvPr>
          <p:cNvSpPr>
            <a:spLocks noGrp="1"/>
          </p:cNvSpPr>
          <p:nvPr>
            <p:ph type="pic" idx="25"/>
          </p:nvPr>
        </p:nvSpPr>
        <p:spPr bwMode="gray">
          <a:xfrm>
            <a:off x="821436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8192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 Patter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7F4A7CB-4718-A447-80A8-5473DB78B7BF}"/>
              </a:ext>
            </a:extLst>
          </p:cNvPr>
          <p:cNvSpPr>
            <a:spLocks noGrp="1"/>
          </p:cNvSpPr>
          <p:nvPr>
            <p:ph type="title" hasCustomPrompt="1"/>
          </p:nvPr>
        </p:nvSpPr>
        <p:spPr>
          <a:xfrm>
            <a:off x="1645371" y="2094614"/>
            <a:ext cx="9391983" cy="2934587"/>
          </a:xfrm>
        </p:spPr>
        <p:txBody>
          <a:bodyPr anchor="b">
            <a:normAutofit/>
          </a:bodyPr>
          <a:lstStyle>
            <a:lvl1pPr algn="l">
              <a:defRPr sz="6000" b="1">
                <a:solidFill>
                  <a:schemeClr val="accent1"/>
                </a:solidFill>
                <a:latin typeface="+mj-lt"/>
                <a:cs typeface="Arial" panose="020B0604020202020204" pitchFamily="34" charset="0"/>
              </a:defRPr>
            </a:lvl1pPr>
          </a:lstStyle>
          <a:p>
            <a:r>
              <a:rPr lang="en-US" dirty="0"/>
              <a:t>Presentation </a:t>
            </a:r>
            <a:br>
              <a:rPr lang="en-US" dirty="0"/>
            </a:br>
            <a:r>
              <a:rPr lang="en-US" dirty="0"/>
              <a:t>Title Here</a:t>
            </a:r>
          </a:p>
        </p:txBody>
      </p:sp>
      <p:sp>
        <p:nvSpPr>
          <p:cNvPr id="10" name="Text Placeholder 2">
            <a:extLst>
              <a:ext uri="{FF2B5EF4-FFF2-40B4-BE49-F238E27FC236}">
                <a16:creationId xmlns:a16="http://schemas.microsoft.com/office/drawing/2014/main" id="{98E5BDA0-03D1-C146-9B1B-7C72703AA148}"/>
              </a:ext>
            </a:extLst>
          </p:cNvPr>
          <p:cNvSpPr>
            <a:spLocks noGrp="1"/>
          </p:cNvSpPr>
          <p:nvPr>
            <p:ph type="body" idx="1" hasCustomPrompt="1"/>
          </p:nvPr>
        </p:nvSpPr>
        <p:spPr>
          <a:xfrm>
            <a:off x="1645371" y="5164286"/>
            <a:ext cx="9391983" cy="562570"/>
          </a:xfrm>
        </p:spPr>
        <p:txBody>
          <a:bodyPr>
            <a:normAutofit/>
          </a:bodyPr>
          <a:lstStyle>
            <a:lvl1pPr marL="0" indent="0" algn="l">
              <a:buNone/>
              <a:defRPr sz="2000" b="1" spc="100" baseline="0">
                <a:solidFill>
                  <a:schemeClr val="accent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a:t>
            </a:r>
          </a:p>
        </p:txBody>
      </p:sp>
      <p:sp>
        <p:nvSpPr>
          <p:cNvPr id="11" name="Text Placeholder 2">
            <a:extLst>
              <a:ext uri="{FF2B5EF4-FFF2-40B4-BE49-F238E27FC236}">
                <a16:creationId xmlns:a16="http://schemas.microsoft.com/office/drawing/2014/main" id="{D1CF1996-1198-744A-8757-1DDCD1FC39F4}"/>
              </a:ext>
            </a:extLst>
          </p:cNvPr>
          <p:cNvSpPr>
            <a:spLocks noGrp="1"/>
          </p:cNvSpPr>
          <p:nvPr>
            <p:ph type="body" idx="11" hasCustomPrompt="1"/>
          </p:nvPr>
        </p:nvSpPr>
        <p:spPr>
          <a:xfrm>
            <a:off x="1645371" y="5998308"/>
            <a:ext cx="9391984" cy="317431"/>
          </a:xfrm>
        </p:spPr>
        <p:txBody>
          <a:bodyPr>
            <a:noAutofit/>
          </a:bodyPr>
          <a:lstStyle>
            <a:lvl1pPr marL="0" indent="0" algn="l">
              <a:buNone/>
              <a:defRPr sz="1600" b="0">
                <a:solidFill>
                  <a:schemeClr val="accent1"/>
                </a:solidFill>
                <a:effectLs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Presenter Name // Date</a:t>
            </a:r>
          </a:p>
        </p:txBody>
      </p:sp>
    </p:spTree>
    <p:extLst>
      <p:ext uri="{BB962C8B-B14F-4D97-AF65-F5344CB8AC3E}">
        <p14:creationId xmlns:p14="http://schemas.microsoft.com/office/powerpoint/2010/main" val="1570683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653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6B64B9-90AB-3045-9F9C-162A42097C10}"/>
              </a:ext>
            </a:extLst>
          </p:cNvPr>
          <p:cNvSpPr/>
          <p:nvPr userDrawn="1"/>
        </p:nvSpPr>
        <p:spPr>
          <a:xfrm>
            <a:off x="0" y="1"/>
            <a:ext cx="12192000" cy="6855553"/>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24278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 Gradi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7408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Header-Photo-2">
    <p:bg>
      <p:bgPr>
        <a:solidFill>
          <a:srgbClr val="0067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681605"/>
            <a:ext cx="4193419" cy="3646623"/>
          </a:xfrm>
        </p:spPr>
        <p:txBody>
          <a:bodyPr anchor="t"/>
          <a:lstStyle>
            <a:lvl1pPr algn="l">
              <a:defRPr>
                <a:solidFill>
                  <a:schemeClr val="bg1"/>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6096000" y="0"/>
            <a:ext cx="6096000" cy="6858000"/>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Tree>
    <p:extLst>
      <p:ext uri="{BB962C8B-B14F-4D97-AF65-F5344CB8AC3E}">
        <p14:creationId xmlns:p14="http://schemas.microsoft.com/office/powerpoint/2010/main" val="36716087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 Gradi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41A4C7-71D0-F543-85C9-D64704F6B9E2}"/>
              </a:ext>
            </a:extLst>
          </p:cNvPr>
          <p:cNvSpPr txBox="1">
            <a:spLocks/>
          </p:cNvSpPr>
          <p:nvPr userDrawn="1"/>
        </p:nvSpPr>
        <p:spPr>
          <a:xfrm>
            <a:off x="1155514" y="2892056"/>
            <a:ext cx="9391983" cy="2137145"/>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800" b="1" kern="1200">
                <a:solidFill>
                  <a:schemeClr val="bg1"/>
                </a:solidFill>
                <a:latin typeface="+mj-lt"/>
                <a:ea typeface="+mj-ea"/>
                <a:cs typeface="Arial" panose="020B0604020202020204" pitchFamily="34" charset="0"/>
              </a:defRPr>
            </a:lvl1pPr>
          </a:lstStyle>
          <a:p>
            <a:endParaRPr lang="en-US" dirty="0">
              <a:solidFill>
                <a:schemeClr val="accent1"/>
              </a:solidFill>
            </a:endParaRPr>
          </a:p>
        </p:txBody>
      </p:sp>
      <p:sp>
        <p:nvSpPr>
          <p:cNvPr id="5" name="Text Placeholder 2">
            <a:extLst>
              <a:ext uri="{FF2B5EF4-FFF2-40B4-BE49-F238E27FC236}">
                <a16:creationId xmlns:a16="http://schemas.microsoft.com/office/drawing/2014/main" id="{A8765212-81AD-C342-9C12-8BB02A67A75F}"/>
              </a:ext>
            </a:extLst>
          </p:cNvPr>
          <p:cNvSpPr>
            <a:spLocks noGrp="1"/>
          </p:cNvSpPr>
          <p:nvPr>
            <p:ph type="body" idx="1" hasCustomPrompt="1"/>
          </p:nvPr>
        </p:nvSpPr>
        <p:spPr>
          <a:xfrm>
            <a:off x="1400009" y="4239253"/>
            <a:ext cx="9391983" cy="562570"/>
          </a:xfrm>
        </p:spPr>
        <p:txBody>
          <a:bodyPr>
            <a:normAutofit/>
          </a:bodyPr>
          <a:lstStyle>
            <a:lvl1pPr marL="0" indent="0" algn="ctr">
              <a:buNone/>
              <a:defRPr sz="2000" b="1" spc="100" baseline="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a:t>
            </a:r>
          </a:p>
        </p:txBody>
      </p:sp>
      <p:sp>
        <p:nvSpPr>
          <p:cNvPr id="6" name="Text Placeholder 2">
            <a:extLst>
              <a:ext uri="{FF2B5EF4-FFF2-40B4-BE49-F238E27FC236}">
                <a16:creationId xmlns:a16="http://schemas.microsoft.com/office/drawing/2014/main" id="{889F87BE-4311-2B4D-A077-360A5BDA22CF}"/>
              </a:ext>
            </a:extLst>
          </p:cNvPr>
          <p:cNvSpPr>
            <a:spLocks noGrp="1"/>
          </p:cNvSpPr>
          <p:nvPr>
            <p:ph type="body" idx="11" hasCustomPrompt="1"/>
          </p:nvPr>
        </p:nvSpPr>
        <p:spPr>
          <a:xfrm>
            <a:off x="1400008" y="5073275"/>
            <a:ext cx="9391984" cy="317431"/>
          </a:xfrm>
        </p:spPr>
        <p:txBody>
          <a:bodyPr>
            <a:noAutofit/>
          </a:bodyPr>
          <a:lstStyle>
            <a:lvl1pPr marL="0" indent="0" algn="ctr">
              <a:buNone/>
              <a:defRPr sz="1600" b="0">
                <a:solidFill>
                  <a:schemeClr val="bg1"/>
                </a:solidFill>
                <a:effectLs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Presenter Name // Date</a:t>
            </a:r>
          </a:p>
        </p:txBody>
      </p:sp>
      <p:sp>
        <p:nvSpPr>
          <p:cNvPr id="8" name="Title 1">
            <a:extLst>
              <a:ext uri="{FF2B5EF4-FFF2-40B4-BE49-F238E27FC236}">
                <a16:creationId xmlns:a16="http://schemas.microsoft.com/office/drawing/2014/main" id="{7572D2B3-E9E1-8142-ACC5-5E65A9395F59}"/>
              </a:ext>
            </a:extLst>
          </p:cNvPr>
          <p:cNvSpPr>
            <a:spLocks noGrp="1"/>
          </p:cNvSpPr>
          <p:nvPr>
            <p:ph type="title" hasCustomPrompt="1"/>
          </p:nvPr>
        </p:nvSpPr>
        <p:spPr>
          <a:xfrm>
            <a:off x="1400009" y="1966382"/>
            <a:ext cx="9391983" cy="2137145"/>
          </a:xfrm>
        </p:spPr>
        <p:txBody>
          <a:bodyPr anchor="b">
            <a:normAutofit/>
          </a:bodyPr>
          <a:lstStyle>
            <a:lvl1pPr algn="ctr">
              <a:defRPr sz="6000" b="1">
                <a:solidFill>
                  <a:schemeClr val="bg1"/>
                </a:solidFill>
                <a:latin typeface="+mj-lt"/>
                <a:cs typeface="Arial" panose="020B0604020202020204" pitchFamily="34" charset="0"/>
              </a:defRPr>
            </a:lvl1pPr>
          </a:lstStyle>
          <a:p>
            <a:r>
              <a:rPr lang="en-US" dirty="0"/>
              <a:t>Presentation </a:t>
            </a:r>
            <a:br>
              <a:rPr lang="en-US" dirty="0"/>
            </a:br>
            <a:r>
              <a:rPr lang="en-US" dirty="0"/>
              <a:t>Title Here</a:t>
            </a:r>
          </a:p>
        </p:txBody>
      </p:sp>
    </p:spTree>
    <p:extLst>
      <p:ext uri="{BB962C8B-B14F-4D97-AF65-F5344CB8AC3E}">
        <p14:creationId xmlns:p14="http://schemas.microsoft.com/office/powerpoint/2010/main" val="3716908981"/>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264" y="365125"/>
            <a:ext cx="11410507" cy="1325563"/>
          </a:xfrm>
        </p:spPr>
        <p:txBody>
          <a:bodyPr>
            <a:normAutofit/>
          </a:bodyPr>
          <a:lstStyle>
            <a:lvl1pPr>
              <a:defRPr sz="4000" b="1">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02264" y="1825625"/>
            <a:ext cx="11410507" cy="43513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80745E4-CF50-F14A-9132-FCC34309C172}"/>
              </a:ext>
            </a:extLst>
          </p:cNvPr>
          <p:cNvSpPr/>
          <p:nvPr userDrawn="1"/>
        </p:nvSpPr>
        <p:spPr>
          <a:xfrm>
            <a:off x="0" y="6219913"/>
            <a:ext cx="12192000" cy="638087"/>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9374"/>
              </a:solidFill>
            </a:endParaRPr>
          </a:p>
        </p:txBody>
      </p:sp>
      <p:sp>
        <p:nvSpPr>
          <p:cNvPr id="9" name="Footer Placeholder 5">
            <a:extLst>
              <a:ext uri="{FF2B5EF4-FFF2-40B4-BE49-F238E27FC236}">
                <a16:creationId xmlns:a16="http://schemas.microsoft.com/office/drawing/2014/main" id="{4EAFC3AB-FC99-AE43-8446-A0A029A51C91}"/>
              </a:ext>
            </a:extLst>
          </p:cNvPr>
          <p:cNvSpPr>
            <a:spLocks noGrp="1"/>
          </p:cNvSpPr>
          <p:nvPr>
            <p:ph type="ftr" sz="quarter" idx="11"/>
          </p:nvPr>
        </p:nvSpPr>
        <p:spPr>
          <a:xfrm>
            <a:off x="402264" y="6431775"/>
            <a:ext cx="8061251" cy="273050"/>
          </a:xfrm>
        </p:spPr>
        <p:txBody>
          <a:bodyPr/>
          <a:lstStyle>
            <a:lvl1pPr algn="l">
              <a:defRPr sz="1100" kern="1000" spc="250" baseline="0">
                <a:solidFill>
                  <a:schemeClr val="bg1"/>
                </a:solidFill>
              </a:defRPr>
            </a:lvl1pPr>
          </a:lstStyle>
          <a:p>
            <a:r>
              <a:rPr lang="en-US" dirty="0"/>
              <a:t>UNIVERSITY OF SOUTH FLORIDA</a:t>
            </a:r>
          </a:p>
        </p:txBody>
      </p:sp>
      <p:sp>
        <p:nvSpPr>
          <p:cNvPr id="10" name="Slide Number Placeholder 6">
            <a:extLst>
              <a:ext uri="{FF2B5EF4-FFF2-40B4-BE49-F238E27FC236}">
                <a16:creationId xmlns:a16="http://schemas.microsoft.com/office/drawing/2014/main" id="{072B3ABB-4B87-4A4A-8769-A299692E6922}"/>
              </a:ext>
            </a:extLst>
          </p:cNvPr>
          <p:cNvSpPr>
            <a:spLocks noGrp="1"/>
          </p:cNvSpPr>
          <p:nvPr>
            <p:ph type="sldNum" sz="quarter" idx="12"/>
          </p:nvPr>
        </p:nvSpPr>
        <p:spPr>
          <a:xfrm>
            <a:off x="11380971" y="6402431"/>
            <a:ext cx="431800" cy="273050"/>
          </a:xfrm>
        </p:spPr>
        <p:txBody>
          <a:bodyPr/>
          <a:lstStyle>
            <a:lvl1pPr>
              <a:defRPr>
                <a:solidFill>
                  <a:schemeClr val="bg1"/>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79833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2264" y="1799674"/>
            <a:ext cx="5541336" cy="43513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2701" y="1815735"/>
            <a:ext cx="5520070" cy="43513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74979559-62B2-BF48-8F3A-9069A678D3AE}"/>
              </a:ext>
            </a:extLst>
          </p:cNvPr>
          <p:cNvSpPr/>
          <p:nvPr userDrawn="1"/>
        </p:nvSpPr>
        <p:spPr>
          <a:xfrm>
            <a:off x="0" y="6219913"/>
            <a:ext cx="12192000" cy="638087"/>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72F84629-2AEE-AC46-A2B9-D64949968AC5}"/>
              </a:ext>
            </a:extLst>
          </p:cNvPr>
          <p:cNvSpPr>
            <a:spLocks noGrp="1"/>
          </p:cNvSpPr>
          <p:nvPr>
            <p:ph type="title"/>
          </p:nvPr>
        </p:nvSpPr>
        <p:spPr>
          <a:xfrm>
            <a:off x="402264" y="365125"/>
            <a:ext cx="11410507" cy="1325563"/>
          </a:xfrm>
        </p:spPr>
        <p:txBody>
          <a:bodyPr>
            <a:normAutofit/>
          </a:bodyPr>
          <a:lstStyle>
            <a:lvl1pPr>
              <a:defRPr sz="4000" b="1">
                <a:solidFill>
                  <a:schemeClr val="accent1"/>
                </a:solidFill>
              </a:defRPr>
            </a:lvl1pPr>
          </a:lstStyle>
          <a:p>
            <a:r>
              <a:rPr lang="en-US" dirty="0"/>
              <a:t>Click to edit Master title style</a:t>
            </a:r>
          </a:p>
        </p:txBody>
      </p:sp>
      <p:sp>
        <p:nvSpPr>
          <p:cNvPr id="14" name="Footer Placeholder 5">
            <a:extLst>
              <a:ext uri="{FF2B5EF4-FFF2-40B4-BE49-F238E27FC236}">
                <a16:creationId xmlns:a16="http://schemas.microsoft.com/office/drawing/2014/main" id="{1CC9F214-4B8F-A241-8F1B-D5E3B9778246}"/>
              </a:ext>
            </a:extLst>
          </p:cNvPr>
          <p:cNvSpPr>
            <a:spLocks noGrp="1"/>
          </p:cNvSpPr>
          <p:nvPr>
            <p:ph type="ftr" sz="quarter" idx="11"/>
          </p:nvPr>
        </p:nvSpPr>
        <p:spPr>
          <a:xfrm>
            <a:off x="402264" y="6431775"/>
            <a:ext cx="8061251" cy="273050"/>
          </a:xfrm>
        </p:spPr>
        <p:txBody>
          <a:bodyPr/>
          <a:lstStyle>
            <a:lvl1pPr algn="l">
              <a:defRPr sz="1100" kern="1000" spc="250" baseline="0">
                <a:solidFill>
                  <a:schemeClr val="bg1"/>
                </a:solidFill>
              </a:defRPr>
            </a:lvl1pPr>
          </a:lstStyle>
          <a:p>
            <a:r>
              <a:rPr lang="en-US" dirty="0"/>
              <a:t>UNIVERSITY OF SOUTH FLORIDA</a:t>
            </a:r>
          </a:p>
        </p:txBody>
      </p:sp>
      <p:sp>
        <p:nvSpPr>
          <p:cNvPr id="15" name="Slide Number Placeholder 6">
            <a:extLst>
              <a:ext uri="{FF2B5EF4-FFF2-40B4-BE49-F238E27FC236}">
                <a16:creationId xmlns:a16="http://schemas.microsoft.com/office/drawing/2014/main" id="{229204AD-66DA-504B-8B4C-AA5187326EC4}"/>
              </a:ext>
            </a:extLst>
          </p:cNvPr>
          <p:cNvSpPr>
            <a:spLocks noGrp="1"/>
          </p:cNvSpPr>
          <p:nvPr>
            <p:ph type="sldNum" sz="quarter" idx="12"/>
          </p:nvPr>
        </p:nvSpPr>
        <p:spPr>
          <a:xfrm>
            <a:off x="11380971" y="6402431"/>
            <a:ext cx="431800" cy="273050"/>
          </a:xfrm>
        </p:spPr>
        <p:txBody>
          <a:bodyPr/>
          <a:lstStyle>
            <a:lvl1pPr>
              <a:defRPr>
                <a:solidFill>
                  <a:schemeClr val="bg1"/>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3930405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058307C2-269E-6B46-9210-24C46DB68A7C}"/>
              </a:ext>
            </a:extLst>
          </p:cNvPr>
          <p:cNvSpPr/>
          <p:nvPr userDrawn="1"/>
        </p:nvSpPr>
        <p:spPr>
          <a:xfrm>
            <a:off x="0" y="6217467"/>
            <a:ext cx="12192000" cy="638087"/>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Footer Placeholder 5">
            <a:extLst>
              <a:ext uri="{FF2B5EF4-FFF2-40B4-BE49-F238E27FC236}">
                <a16:creationId xmlns:a16="http://schemas.microsoft.com/office/drawing/2014/main" id="{9786AE96-593E-3F4B-956A-36180B15DE2A}"/>
              </a:ext>
            </a:extLst>
          </p:cNvPr>
          <p:cNvSpPr>
            <a:spLocks noGrp="1"/>
          </p:cNvSpPr>
          <p:nvPr>
            <p:ph type="ftr" sz="quarter" idx="11"/>
          </p:nvPr>
        </p:nvSpPr>
        <p:spPr>
          <a:xfrm>
            <a:off x="402264" y="6431775"/>
            <a:ext cx="8061251" cy="273050"/>
          </a:xfrm>
        </p:spPr>
        <p:txBody>
          <a:bodyPr/>
          <a:lstStyle>
            <a:lvl1pPr algn="l">
              <a:defRPr sz="1100" kern="1000" spc="250" baseline="0">
                <a:solidFill>
                  <a:schemeClr val="bg1"/>
                </a:solidFill>
              </a:defRPr>
            </a:lvl1pPr>
          </a:lstStyle>
          <a:p>
            <a:r>
              <a:rPr lang="en-US" dirty="0"/>
              <a:t>UNIVERSITY OF SOUTH FLORIDA</a:t>
            </a:r>
          </a:p>
        </p:txBody>
      </p:sp>
      <p:sp>
        <p:nvSpPr>
          <p:cNvPr id="13" name="Slide Number Placeholder 6">
            <a:extLst>
              <a:ext uri="{FF2B5EF4-FFF2-40B4-BE49-F238E27FC236}">
                <a16:creationId xmlns:a16="http://schemas.microsoft.com/office/drawing/2014/main" id="{8594D8FC-9BA2-7B43-8255-2E9B93557D9F}"/>
              </a:ext>
            </a:extLst>
          </p:cNvPr>
          <p:cNvSpPr>
            <a:spLocks noGrp="1"/>
          </p:cNvSpPr>
          <p:nvPr>
            <p:ph type="sldNum" sz="quarter" idx="12"/>
          </p:nvPr>
        </p:nvSpPr>
        <p:spPr>
          <a:xfrm>
            <a:off x="11380971" y="6402431"/>
            <a:ext cx="431800" cy="273050"/>
          </a:xfrm>
        </p:spPr>
        <p:txBody>
          <a:bodyPr/>
          <a:lstStyle>
            <a:lvl1pPr>
              <a:defRPr>
                <a:solidFill>
                  <a:schemeClr val="bg1"/>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3900192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8209FDD1-20F6-A041-84EF-F23B06693DDB}"/>
              </a:ext>
            </a:extLst>
          </p:cNvPr>
          <p:cNvSpPr/>
          <p:nvPr userDrawn="1"/>
        </p:nvSpPr>
        <p:spPr>
          <a:xfrm>
            <a:off x="0" y="6217467"/>
            <a:ext cx="12192000" cy="638087"/>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Footer Placeholder 5">
            <a:extLst>
              <a:ext uri="{FF2B5EF4-FFF2-40B4-BE49-F238E27FC236}">
                <a16:creationId xmlns:a16="http://schemas.microsoft.com/office/drawing/2014/main" id="{8FE732FD-3F1B-8C41-AABB-86AC72BB8815}"/>
              </a:ext>
            </a:extLst>
          </p:cNvPr>
          <p:cNvSpPr>
            <a:spLocks noGrp="1"/>
          </p:cNvSpPr>
          <p:nvPr>
            <p:ph type="ftr" sz="quarter" idx="11"/>
          </p:nvPr>
        </p:nvSpPr>
        <p:spPr>
          <a:xfrm>
            <a:off x="402264" y="6431775"/>
            <a:ext cx="8061251" cy="273050"/>
          </a:xfrm>
        </p:spPr>
        <p:txBody>
          <a:bodyPr/>
          <a:lstStyle>
            <a:lvl1pPr algn="l">
              <a:defRPr sz="1100" kern="1000" spc="250" baseline="0">
                <a:solidFill>
                  <a:schemeClr val="bg1"/>
                </a:solidFill>
              </a:defRPr>
            </a:lvl1pPr>
          </a:lstStyle>
          <a:p>
            <a:r>
              <a:rPr lang="en-US" dirty="0"/>
              <a:t>UNIVERSITY OF SOUTH FLORIDA</a:t>
            </a:r>
          </a:p>
        </p:txBody>
      </p:sp>
      <p:sp>
        <p:nvSpPr>
          <p:cNvPr id="16" name="Slide Number Placeholder 6">
            <a:extLst>
              <a:ext uri="{FF2B5EF4-FFF2-40B4-BE49-F238E27FC236}">
                <a16:creationId xmlns:a16="http://schemas.microsoft.com/office/drawing/2014/main" id="{70483349-AF9B-3144-ABCA-85EEF730D8A6}"/>
              </a:ext>
            </a:extLst>
          </p:cNvPr>
          <p:cNvSpPr>
            <a:spLocks noGrp="1"/>
          </p:cNvSpPr>
          <p:nvPr>
            <p:ph type="sldNum" sz="quarter" idx="12"/>
          </p:nvPr>
        </p:nvSpPr>
        <p:spPr>
          <a:xfrm>
            <a:off x="11380971" y="6402431"/>
            <a:ext cx="431800" cy="273050"/>
          </a:xfrm>
        </p:spPr>
        <p:txBody>
          <a:bodyPr/>
          <a:lstStyle>
            <a:lvl1pPr>
              <a:defRPr>
                <a:solidFill>
                  <a:schemeClr val="bg1"/>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3911712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8" name="Rectangle 7">
            <a:extLst>
              <a:ext uri="{FF2B5EF4-FFF2-40B4-BE49-F238E27FC236}">
                <a16:creationId xmlns:a16="http://schemas.microsoft.com/office/drawing/2014/main" id="{2193E3B2-14A7-1448-8CD6-3BBB6DBF6AA9}"/>
              </a:ext>
            </a:extLst>
          </p:cNvPr>
          <p:cNvSpPr/>
          <p:nvPr userDrawn="1"/>
        </p:nvSpPr>
        <p:spPr>
          <a:xfrm>
            <a:off x="0" y="6219913"/>
            <a:ext cx="12192000" cy="638087"/>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Footer Placeholder 5">
            <a:extLst>
              <a:ext uri="{FF2B5EF4-FFF2-40B4-BE49-F238E27FC236}">
                <a16:creationId xmlns:a16="http://schemas.microsoft.com/office/drawing/2014/main" id="{8C2B3DFD-A919-2547-BB50-41E59A3595DB}"/>
              </a:ext>
            </a:extLst>
          </p:cNvPr>
          <p:cNvSpPr>
            <a:spLocks noGrp="1"/>
          </p:cNvSpPr>
          <p:nvPr>
            <p:ph type="ftr" sz="quarter" idx="11"/>
          </p:nvPr>
        </p:nvSpPr>
        <p:spPr>
          <a:xfrm>
            <a:off x="402264" y="6431775"/>
            <a:ext cx="8061251" cy="273050"/>
          </a:xfrm>
        </p:spPr>
        <p:txBody>
          <a:bodyPr/>
          <a:lstStyle>
            <a:lvl1pPr algn="l">
              <a:defRPr sz="1100" kern="1000" spc="250" baseline="0">
                <a:solidFill>
                  <a:schemeClr val="bg1"/>
                </a:solidFill>
              </a:defRPr>
            </a:lvl1pPr>
          </a:lstStyle>
          <a:p>
            <a:r>
              <a:rPr lang="en-US" dirty="0"/>
              <a:t>UNIVERSITY OF SOUTH FLORIDA</a:t>
            </a:r>
          </a:p>
        </p:txBody>
      </p:sp>
      <p:sp>
        <p:nvSpPr>
          <p:cNvPr id="14" name="Slide Number Placeholder 6">
            <a:extLst>
              <a:ext uri="{FF2B5EF4-FFF2-40B4-BE49-F238E27FC236}">
                <a16:creationId xmlns:a16="http://schemas.microsoft.com/office/drawing/2014/main" id="{5E3EBCA8-C9B6-4146-BA77-60B44AEC750E}"/>
              </a:ext>
            </a:extLst>
          </p:cNvPr>
          <p:cNvSpPr>
            <a:spLocks noGrp="1"/>
          </p:cNvSpPr>
          <p:nvPr>
            <p:ph type="sldNum" sz="quarter" idx="12"/>
          </p:nvPr>
        </p:nvSpPr>
        <p:spPr>
          <a:xfrm>
            <a:off x="11380971" y="6402431"/>
            <a:ext cx="431800" cy="273050"/>
          </a:xfrm>
        </p:spPr>
        <p:txBody>
          <a:bodyPr/>
          <a:lstStyle>
            <a:lvl1pPr>
              <a:defRPr>
                <a:solidFill>
                  <a:schemeClr val="bg1"/>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2136395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08D45BA-F118-4448-BA38-034BBE44445E}"/>
              </a:ext>
            </a:extLst>
          </p:cNvPr>
          <p:cNvSpPr>
            <a:spLocks noGrp="1"/>
          </p:cNvSpPr>
          <p:nvPr>
            <p:ph type="pic" sz="quarter" idx="14"/>
          </p:nvPr>
        </p:nvSpPr>
        <p:spPr>
          <a:xfrm>
            <a:off x="6096000" y="-1"/>
            <a:ext cx="6096000" cy="6217468"/>
          </a:xfrm>
          <a:solidFill>
            <a:srgbClr val="BFBFBF">
              <a:alpha val="49804"/>
            </a:srgbClr>
          </a:solidFill>
          <a:ln w="28575">
            <a:noFill/>
          </a:ln>
        </p:spPr>
        <p:txBody>
          <a:bodyPr vert="horz" lIns="0" tIns="0" rIns="0" bIns="0" rtlCol="0" anchor="ctr">
            <a:normAutofit/>
          </a:bodyPr>
          <a:lstStyle>
            <a:lvl1pPr marL="0" indent="0" algn="ctr">
              <a:buNone/>
              <a:defRPr lang="en-US"/>
            </a:lvl1pPr>
          </a:lstStyle>
          <a:p>
            <a:pPr marL="228600" lvl="0" indent="-228600" algn="ctr"/>
            <a:endParaRPr lang="en-US"/>
          </a:p>
        </p:txBody>
      </p:sp>
      <p:sp>
        <p:nvSpPr>
          <p:cNvPr id="8" name="Rectangle 7">
            <a:extLst>
              <a:ext uri="{FF2B5EF4-FFF2-40B4-BE49-F238E27FC236}">
                <a16:creationId xmlns:a16="http://schemas.microsoft.com/office/drawing/2014/main" id="{02C293F8-4E1A-5846-82A0-E53916ADD1FB}"/>
              </a:ext>
            </a:extLst>
          </p:cNvPr>
          <p:cNvSpPr/>
          <p:nvPr userDrawn="1"/>
        </p:nvSpPr>
        <p:spPr>
          <a:xfrm>
            <a:off x="0" y="6217467"/>
            <a:ext cx="12192000" cy="638087"/>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Content Placeholder 26">
            <a:extLst>
              <a:ext uri="{FF2B5EF4-FFF2-40B4-BE49-F238E27FC236}">
                <a16:creationId xmlns:a16="http://schemas.microsoft.com/office/drawing/2014/main" id="{CA685156-FE7B-2544-969A-7A1FCE2D18A2}"/>
              </a:ext>
            </a:extLst>
          </p:cNvPr>
          <p:cNvSpPr>
            <a:spLocks noGrp="1"/>
          </p:cNvSpPr>
          <p:nvPr>
            <p:ph sz="quarter" idx="13" hasCustomPrompt="1"/>
          </p:nvPr>
        </p:nvSpPr>
        <p:spPr>
          <a:xfrm>
            <a:off x="402265" y="1616151"/>
            <a:ext cx="5430253" cy="4499400"/>
          </a:xfrm>
        </p:spPr>
        <p:txBody>
          <a:bodyPr>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1800">
                <a:solidFill>
                  <a:schemeClr val="tx2"/>
                </a:solidFill>
              </a:defRPr>
            </a:lvl3pPr>
            <a:lvl4pPr marL="1371566" indent="0">
              <a:buNone/>
              <a:defRPr sz="1800">
                <a:solidFill>
                  <a:schemeClr val="tx2"/>
                </a:solidFill>
              </a:defRPr>
            </a:lvl4pPr>
            <a:lvl5pPr marL="1828755" indent="0">
              <a:buNone/>
              <a:defRPr sz="1800">
                <a:solidFill>
                  <a:schemeClr val="tx2"/>
                </a:solidFill>
              </a:defRPr>
            </a:lvl5pPr>
          </a:lstStyle>
          <a:p>
            <a:pPr lvl="0"/>
            <a:r>
              <a:rPr lang="en-US" dirty="0"/>
              <a:t>Click to edit Master text styles</a:t>
            </a:r>
          </a:p>
        </p:txBody>
      </p:sp>
      <p:sp>
        <p:nvSpPr>
          <p:cNvPr id="17" name="Title 1">
            <a:extLst>
              <a:ext uri="{FF2B5EF4-FFF2-40B4-BE49-F238E27FC236}">
                <a16:creationId xmlns:a16="http://schemas.microsoft.com/office/drawing/2014/main" id="{AAE3C7A5-D987-6642-8759-74EFF7EA22CB}"/>
              </a:ext>
            </a:extLst>
          </p:cNvPr>
          <p:cNvSpPr>
            <a:spLocks noGrp="1"/>
          </p:cNvSpPr>
          <p:nvPr>
            <p:ph type="title"/>
          </p:nvPr>
        </p:nvSpPr>
        <p:spPr>
          <a:xfrm>
            <a:off x="402265" y="772701"/>
            <a:ext cx="5430254" cy="917987"/>
          </a:xfrm>
        </p:spPr>
        <p:txBody>
          <a:bodyPr anchor="t">
            <a:normAutofit/>
          </a:bodyPr>
          <a:lstStyle>
            <a:lvl1pPr>
              <a:defRPr sz="3200" b="1">
                <a:solidFill>
                  <a:schemeClr val="accent1"/>
                </a:solidFill>
              </a:defRPr>
            </a:lvl1pPr>
          </a:lstStyle>
          <a:p>
            <a:r>
              <a:rPr lang="en-US" dirty="0"/>
              <a:t>Click to edit Master title</a:t>
            </a:r>
          </a:p>
        </p:txBody>
      </p:sp>
      <p:sp>
        <p:nvSpPr>
          <p:cNvPr id="15" name="Footer Placeholder 5">
            <a:extLst>
              <a:ext uri="{FF2B5EF4-FFF2-40B4-BE49-F238E27FC236}">
                <a16:creationId xmlns:a16="http://schemas.microsoft.com/office/drawing/2014/main" id="{1D042DFD-B5BC-FA48-977F-CFCA7F7F4778}"/>
              </a:ext>
            </a:extLst>
          </p:cNvPr>
          <p:cNvSpPr>
            <a:spLocks noGrp="1"/>
          </p:cNvSpPr>
          <p:nvPr>
            <p:ph type="ftr" sz="quarter" idx="11"/>
          </p:nvPr>
        </p:nvSpPr>
        <p:spPr>
          <a:xfrm>
            <a:off x="402264" y="6431775"/>
            <a:ext cx="8061251" cy="273050"/>
          </a:xfrm>
        </p:spPr>
        <p:txBody>
          <a:bodyPr/>
          <a:lstStyle>
            <a:lvl1pPr algn="l">
              <a:defRPr sz="1100" kern="1000" spc="250" baseline="0">
                <a:solidFill>
                  <a:schemeClr val="bg1"/>
                </a:solidFill>
              </a:defRPr>
            </a:lvl1pPr>
          </a:lstStyle>
          <a:p>
            <a:r>
              <a:rPr lang="en-US" dirty="0"/>
              <a:t>UNIVERSITY OF SOUTH FLORIDA</a:t>
            </a:r>
          </a:p>
        </p:txBody>
      </p:sp>
      <p:sp>
        <p:nvSpPr>
          <p:cNvPr id="16" name="Slide Number Placeholder 6">
            <a:extLst>
              <a:ext uri="{FF2B5EF4-FFF2-40B4-BE49-F238E27FC236}">
                <a16:creationId xmlns:a16="http://schemas.microsoft.com/office/drawing/2014/main" id="{9FA86EF7-130D-564A-B96B-825B85BFB699}"/>
              </a:ext>
            </a:extLst>
          </p:cNvPr>
          <p:cNvSpPr>
            <a:spLocks noGrp="1"/>
          </p:cNvSpPr>
          <p:nvPr>
            <p:ph type="sldNum" sz="quarter" idx="12"/>
          </p:nvPr>
        </p:nvSpPr>
        <p:spPr>
          <a:xfrm>
            <a:off x="11380971" y="6402431"/>
            <a:ext cx="431800" cy="273050"/>
          </a:xfrm>
        </p:spPr>
        <p:txBody>
          <a:bodyPr/>
          <a:lstStyle>
            <a:lvl1pPr>
              <a:defRPr>
                <a:solidFill>
                  <a:schemeClr val="bg1"/>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524449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687FF-D228-AF49-87D5-A473DBACE8EB}" type="datetime1">
              <a:rPr lang="en-US" smtClean="0"/>
              <a:t>5/29/2026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UNIVERSITY OF SOUTH FLORIDA</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B0964-E4AE-1949-A7E1-C41B06CBF5FF}" type="slidenum">
              <a:rPr lang="en-US" smtClean="0"/>
              <a:t>‹#›</a:t>
            </a:fld>
            <a:endParaRPr lang="en-US"/>
          </a:p>
        </p:txBody>
      </p:sp>
    </p:spTree>
    <p:extLst>
      <p:ext uri="{BB962C8B-B14F-4D97-AF65-F5344CB8AC3E}">
        <p14:creationId xmlns:p14="http://schemas.microsoft.com/office/powerpoint/2010/main" val="42499234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3.jpe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hyperlink" Target="https://www.usf.edu/education/for-students/scholarships-grants.aspx"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5.jpe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9A24166-6636-E742-8218-6C0A4D02ED1E}"/>
              </a:ext>
            </a:extLst>
          </p:cNvPr>
          <p:cNvSpPr>
            <a:spLocks noGrp="1"/>
          </p:cNvSpPr>
          <p:nvPr>
            <p:ph type="title"/>
          </p:nvPr>
        </p:nvSpPr>
        <p:spPr>
          <a:xfrm>
            <a:off x="623887" y="465179"/>
            <a:ext cx="11116895" cy="2306600"/>
          </a:xfrm>
        </p:spPr>
        <p:txBody>
          <a:bodyPr>
            <a:normAutofit/>
          </a:bodyPr>
          <a:lstStyle/>
          <a:p>
            <a:r>
              <a:rPr lang="en-US" sz="4000" dirty="0"/>
              <a:t>UNIVERSITY OF SOUTH FLORIDA</a:t>
            </a:r>
            <a:br>
              <a:rPr lang="en-US" sz="4800" dirty="0"/>
            </a:br>
            <a:r>
              <a:rPr lang="en-US" b="0" dirty="0"/>
              <a:t>COLLEGE OF EDUCATION</a:t>
            </a:r>
          </a:p>
        </p:txBody>
      </p:sp>
      <p:sp>
        <p:nvSpPr>
          <p:cNvPr id="11" name="Text Placeholder 10">
            <a:extLst>
              <a:ext uri="{FF2B5EF4-FFF2-40B4-BE49-F238E27FC236}">
                <a16:creationId xmlns:a16="http://schemas.microsoft.com/office/drawing/2014/main" id="{733321FB-3D91-D94E-8B56-B136C2F8544A}"/>
              </a:ext>
            </a:extLst>
          </p:cNvPr>
          <p:cNvSpPr>
            <a:spLocks noGrp="1"/>
          </p:cNvSpPr>
          <p:nvPr>
            <p:ph type="body" idx="1"/>
          </p:nvPr>
        </p:nvSpPr>
        <p:spPr>
          <a:xfrm>
            <a:off x="623888" y="2667137"/>
            <a:ext cx="7886700" cy="676142"/>
          </a:xfrm>
        </p:spPr>
        <p:txBody>
          <a:bodyPr>
            <a:noAutofit/>
          </a:bodyPr>
          <a:lstStyle/>
          <a:p>
            <a:r>
              <a:rPr lang="en-US" sz="4800" b="0" dirty="0">
                <a:latin typeface="Fave Script Bold Pro" pitchFamily="2" charset="0"/>
              </a:rPr>
              <a:t>First-Year Student Orientation</a:t>
            </a:r>
          </a:p>
        </p:txBody>
      </p:sp>
      <p:pic>
        <p:nvPicPr>
          <p:cNvPr id="13" name="Picture 12">
            <a:extLst>
              <a:ext uri="{FF2B5EF4-FFF2-40B4-BE49-F238E27FC236}">
                <a16:creationId xmlns:a16="http://schemas.microsoft.com/office/drawing/2014/main" id="{ED510700-7C10-9746-B689-4F7CAAFA1C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506" y="6067400"/>
            <a:ext cx="2828277" cy="481755"/>
          </a:xfrm>
          <a:prstGeom prst="rect">
            <a:avLst/>
          </a:prstGeom>
        </p:spPr>
      </p:pic>
    </p:spTree>
    <p:extLst>
      <p:ext uri="{BB962C8B-B14F-4D97-AF65-F5344CB8AC3E}">
        <p14:creationId xmlns:p14="http://schemas.microsoft.com/office/powerpoint/2010/main" val="2070550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F967-BA0F-C5A3-36F0-01E3283E9B8D}"/>
            </a:ext>
          </a:extLst>
        </p:cNvPr>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33DA054D-6449-7156-E487-7035E6F6927C}"/>
              </a:ext>
            </a:extLst>
          </p:cNvPr>
          <p:cNvSpPr>
            <a:spLocks noGrp="1"/>
          </p:cNvSpPr>
          <p:nvPr>
            <p:ph idx="1"/>
          </p:nvPr>
        </p:nvSpPr>
        <p:spPr>
          <a:xfrm>
            <a:off x="497665" y="1601053"/>
            <a:ext cx="6784349" cy="4057463"/>
          </a:xfrm>
        </p:spPr>
        <p:txBody>
          <a:bodyPr>
            <a:normAutofit/>
          </a:bodyPr>
          <a:lstStyle/>
          <a:p>
            <a:pPr marL="0" indent="0">
              <a:buNone/>
            </a:pPr>
            <a:r>
              <a:rPr lang="en-US" sz="2400" dirty="0"/>
              <a:t>Minimum Grade: Students must receive a </a:t>
            </a:r>
            <a:r>
              <a:rPr lang="en-US" sz="2400" b="1" dirty="0"/>
              <a:t>minimum grade of C- </a:t>
            </a:r>
            <a:r>
              <a:rPr lang="en-US" sz="2400" dirty="0"/>
              <a:t>in each course that is used to fulfill any requirement in your program of study.</a:t>
            </a:r>
          </a:p>
          <a:p>
            <a:pPr marL="0" indent="0">
              <a:buNone/>
            </a:pPr>
            <a:r>
              <a:rPr lang="en-US" sz="2400" dirty="0"/>
              <a:t>Students must earn a </a:t>
            </a:r>
            <a:r>
              <a:rPr lang="en-US" sz="2400" b="1" dirty="0"/>
              <a:t>minimum grade of a C </a:t>
            </a:r>
            <a:r>
              <a:rPr lang="en-US" sz="2400" dirty="0"/>
              <a:t>in the following:</a:t>
            </a:r>
          </a:p>
          <a:p>
            <a:r>
              <a:rPr lang="en-US" sz="2400" dirty="0">
                <a:latin typeface="+mj-lt"/>
              </a:rPr>
              <a:t>Anatomy &amp; Physiology I, Lecture &amp; Lab</a:t>
            </a:r>
            <a:endParaRPr lang="en-US" sz="2400" b="0" i="0" dirty="0">
              <a:effectLst/>
              <a:latin typeface="+mj-lt"/>
            </a:endParaRPr>
          </a:p>
          <a:p>
            <a:pPr algn="l" fontAlgn="base">
              <a:spcBef>
                <a:spcPts val="0"/>
              </a:spcBef>
              <a:buFont typeface="Arial" panose="020B0604020202020204" pitchFamily="34" charset="0"/>
              <a:buChar char="•"/>
            </a:pPr>
            <a:r>
              <a:rPr lang="en-US" sz="2400" dirty="0">
                <a:latin typeface="+mj-lt"/>
              </a:rPr>
              <a:t>Anatomy &amp; Physiology II, Lecture &amp; Lab</a:t>
            </a:r>
            <a:endParaRPr lang="en-US" sz="2400" b="0" i="0" dirty="0">
              <a:effectLst/>
              <a:latin typeface="+mj-lt"/>
            </a:endParaRPr>
          </a:p>
          <a:p>
            <a:pPr algn="l" fontAlgn="base">
              <a:spcBef>
                <a:spcPts val="0"/>
              </a:spcBef>
              <a:buFont typeface="Arial" panose="020B0604020202020204" pitchFamily="34" charset="0"/>
              <a:buChar char="•"/>
            </a:pPr>
            <a:endParaRPr lang="en-US" sz="2400" dirty="0">
              <a:latin typeface="+mj-lt"/>
            </a:endParaRPr>
          </a:p>
          <a:p>
            <a:pPr marL="0" indent="0" fontAlgn="base">
              <a:spcBef>
                <a:spcPts val="0"/>
              </a:spcBef>
              <a:buNone/>
            </a:pPr>
            <a:r>
              <a:rPr lang="en-US" sz="2400" dirty="0">
                <a:latin typeface="+mj-lt"/>
              </a:rPr>
              <a:t>Overall GPA: Students in this major must earn an </a:t>
            </a:r>
            <a:r>
              <a:rPr lang="en-US" sz="2400" b="1" dirty="0">
                <a:latin typeface="+mj-lt"/>
              </a:rPr>
              <a:t>overall GPA of at least 2.0</a:t>
            </a:r>
            <a:r>
              <a:rPr lang="en-US" sz="2400" dirty="0">
                <a:latin typeface="+mj-lt"/>
              </a:rPr>
              <a:t>.</a:t>
            </a:r>
            <a:endParaRPr lang="en-US" sz="2400" b="0" i="0" dirty="0">
              <a:effectLst/>
              <a:latin typeface="+mj-lt"/>
            </a:endParaRPr>
          </a:p>
          <a:p>
            <a:pPr marL="0" indent="0" algn="l" fontAlgn="base">
              <a:spcBef>
                <a:spcPts val="0"/>
              </a:spcBef>
              <a:buNone/>
            </a:pPr>
            <a:endParaRPr lang="en-US" sz="2400" b="0" i="0" dirty="0">
              <a:effectLst/>
              <a:latin typeface="+mj-lt"/>
            </a:endParaRPr>
          </a:p>
        </p:txBody>
      </p:sp>
      <p:pic>
        <p:nvPicPr>
          <p:cNvPr id="4" name="Picture Placeholder 3" descr="A group of people posing for a photo&#10;&#10;Description automatically generated">
            <a:extLst>
              <a:ext uri="{FF2B5EF4-FFF2-40B4-BE49-F238E27FC236}">
                <a16:creationId xmlns:a16="http://schemas.microsoft.com/office/drawing/2014/main" id="{81F921BC-77A5-6B82-2924-A7315FC4408D}"/>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1683" r="18952" b="7268"/>
          <a:stretch/>
        </p:blipFill>
        <p:spPr>
          <a:xfrm>
            <a:off x="7540292" y="0"/>
            <a:ext cx="4651708" cy="6217467"/>
          </a:xfrm>
        </p:spPr>
      </p:pic>
      <p:sp>
        <p:nvSpPr>
          <p:cNvPr id="14" name="Title 13">
            <a:extLst>
              <a:ext uri="{FF2B5EF4-FFF2-40B4-BE49-F238E27FC236}">
                <a16:creationId xmlns:a16="http://schemas.microsoft.com/office/drawing/2014/main" id="{9AAE7168-0C7D-8EC0-1AA5-2B4C80F811CE}"/>
              </a:ext>
            </a:extLst>
          </p:cNvPr>
          <p:cNvSpPr>
            <a:spLocks noGrp="1"/>
          </p:cNvSpPr>
          <p:nvPr>
            <p:ph type="title"/>
          </p:nvPr>
        </p:nvSpPr>
        <p:spPr>
          <a:xfrm>
            <a:off x="497665" y="543189"/>
            <a:ext cx="6890075" cy="917987"/>
          </a:xfrm>
        </p:spPr>
        <p:txBody>
          <a:bodyPr>
            <a:normAutofit/>
          </a:bodyPr>
          <a:lstStyle/>
          <a:p>
            <a:r>
              <a:rPr lang="en-US" sz="2800" dirty="0"/>
              <a:t>Exercise Science and Kinesiology</a:t>
            </a:r>
            <a:br>
              <a:rPr lang="en-US" sz="2800" dirty="0"/>
            </a:br>
            <a:r>
              <a:rPr lang="en-US" sz="2800" b="0" dirty="0"/>
              <a:t>Grade Requirements</a:t>
            </a:r>
          </a:p>
        </p:txBody>
      </p:sp>
      <p:sp>
        <p:nvSpPr>
          <p:cNvPr id="6" name="Footer Placeholder 5">
            <a:extLst>
              <a:ext uri="{FF2B5EF4-FFF2-40B4-BE49-F238E27FC236}">
                <a16:creationId xmlns:a16="http://schemas.microsoft.com/office/drawing/2014/main" id="{B18044C8-1CF7-C332-C298-439788E4D46F}"/>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a:ln>
                  <a:noFill/>
                </a:ln>
                <a:solidFill>
                  <a:srgbClr val="FFFFFF"/>
                </a:solidFill>
                <a:effectLst/>
                <a:uLnTx/>
                <a:uFillTx/>
                <a:latin typeface="Arial" panose="020B0604020202020204"/>
                <a:ea typeface="+mn-ea"/>
                <a:cs typeface="+mn-cs"/>
              </a:rPr>
              <a:t>UNIVERSITY OF SOUTH FLORIDA</a:t>
            </a:r>
            <a:endPar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endParaRPr>
          </a:p>
        </p:txBody>
      </p:sp>
      <p:cxnSp>
        <p:nvCxnSpPr>
          <p:cNvPr id="2" name="Straight Connector 1">
            <a:extLst>
              <a:ext uri="{FF2B5EF4-FFF2-40B4-BE49-F238E27FC236}">
                <a16:creationId xmlns:a16="http://schemas.microsoft.com/office/drawing/2014/main" id="{FF159C7D-805B-12CA-FF21-9B1CF0A6B111}"/>
              </a:ext>
            </a:extLst>
          </p:cNvPr>
          <p:cNvCxnSpPr>
            <a:cxnSpLocks/>
          </p:cNvCxnSpPr>
          <p:nvPr/>
        </p:nvCxnSpPr>
        <p:spPr>
          <a:xfrm>
            <a:off x="528635" y="1461176"/>
            <a:ext cx="6323269" cy="0"/>
          </a:xfrm>
          <a:prstGeom prst="line">
            <a:avLst/>
          </a:prstGeom>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360531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E7FAF-8232-F559-BE29-B16A5FEC1A3B}"/>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E31AC92-85A6-9658-BCB7-AC358C12F29E}"/>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3856" b="3856"/>
          <a:stretch/>
        </p:blipFill>
        <p:spPr>
          <a:xfrm>
            <a:off x="7540625" y="11113"/>
            <a:ext cx="4651375" cy="3044825"/>
          </a:xfrm>
        </p:spPr>
      </p:pic>
      <p:pic>
        <p:nvPicPr>
          <p:cNvPr id="12" name="Picture Placeholder 11" descr="A group of women sitting at a table with laptops&#10;&#10;Description automatically generated">
            <a:extLst>
              <a:ext uri="{FF2B5EF4-FFF2-40B4-BE49-F238E27FC236}">
                <a16:creationId xmlns:a16="http://schemas.microsoft.com/office/drawing/2014/main" id="{BB29A324-D06E-74A2-2C28-E30A7AEC8FF8}"/>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802" b="802"/>
          <a:stretch>
            <a:fillRect/>
          </a:stretch>
        </p:blipFill>
        <p:spPr>
          <a:xfrm>
            <a:off x="7540625" y="3162300"/>
            <a:ext cx="4651375" cy="3051175"/>
          </a:xfrm>
        </p:spPr>
      </p:pic>
      <p:sp>
        <p:nvSpPr>
          <p:cNvPr id="15" name="Content Placeholder 14">
            <a:extLst>
              <a:ext uri="{FF2B5EF4-FFF2-40B4-BE49-F238E27FC236}">
                <a16:creationId xmlns:a16="http://schemas.microsoft.com/office/drawing/2014/main" id="{D1C5E8C7-13C5-A0BA-92BC-202EAEB713AF}"/>
              </a:ext>
            </a:extLst>
          </p:cNvPr>
          <p:cNvSpPr>
            <a:spLocks noGrp="1"/>
          </p:cNvSpPr>
          <p:nvPr>
            <p:ph idx="1"/>
          </p:nvPr>
        </p:nvSpPr>
        <p:spPr>
          <a:xfrm>
            <a:off x="428619" y="1182466"/>
            <a:ext cx="6890076" cy="4346356"/>
          </a:xfrm>
        </p:spPr>
        <p:txBody>
          <a:bodyPr>
            <a:normAutofit/>
          </a:bodyPr>
          <a:lstStyle/>
          <a:p>
            <a:pPr marL="0" indent="0">
              <a:buNone/>
            </a:pPr>
            <a:r>
              <a:rPr lang="en-US" sz="2400" b="1" dirty="0"/>
              <a:t>💡 What is it?</a:t>
            </a:r>
          </a:p>
          <a:p>
            <a:pPr marL="0" indent="0">
              <a:buNone/>
            </a:pPr>
            <a:r>
              <a:rPr lang="en-US" sz="2400" dirty="0"/>
              <a:t>This is your centralized guide to navigating everything pre-health, from exploring career options to staying on track with requirements and opportunities. </a:t>
            </a:r>
          </a:p>
          <a:p>
            <a:pPr marL="0" indent="0">
              <a:buNone/>
            </a:pPr>
            <a:r>
              <a:rPr lang="en-US" sz="2400" dirty="0"/>
              <a:t>Scan the QR code to access the hub</a:t>
            </a:r>
          </a:p>
        </p:txBody>
      </p:sp>
      <p:sp>
        <p:nvSpPr>
          <p:cNvPr id="14" name="Title 13">
            <a:extLst>
              <a:ext uri="{FF2B5EF4-FFF2-40B4-BE49-F238E27FC236}">
                <a16:creationId xmlns:a16="http://schemas.microsoft.com/office/drawing/2014/main" id="{75B13586-3958-BC78-632E-4121F4D71089}"/>
              </a:ext>
            </a:extLst>
          </p:cNvPr>
          <p:cNvSpPr>
            <a:spLocks noGrp="1"/>
          </p:cNvSpPr>
          <p:nvPr>
            <p:ph type="title"/>
          </p:nvPr>
        </p:nvSpPr>
        <p:spPr>
          <a:xfrm>
            <a:off x="428619" y="543189"/>
            <a:ext cx="6890075" cy="917987"/>
          </a:xfrm>
        </p:spPr>
        <p:txBody>
          <a:bodyPr>
            <a:normAutofit/>
          </a:bodyPr>
          <a:lstStyle/>
          <a:p>
            <a:r>
              <a:rPr lang="en-US" sz="2800" dirty="0"/>
              <a:t>Pre-Health &amp; Wellness Pathway Hub</a:t>
            </a:r>
            <a:endParaRPr lang="en-US" sz="2800" b="0" dirty="0"/>
          </a:p>
        </p:txBody>
      </p:sp>
      <p:sp>
        <p:nvSpPr>
          <p:cNvPr id="6" name="Footer Placeholder 5">
            <a:extLst>
              <a:ext uri="{FF2B5EF4-FFF2-40B4-BE49-F238E27FC236}">
                <a16:creationId xmlns:a16="http://schemas.microsoft.com/office/drawing/2014/main" id="{B7B62C27-C9EF-0AA7-C444-8C687F9DA2E8}"/>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a:ln>
                  <a:noFill/>
                </a:ln>
                <a:solidFill>
                  <a:srgbClr val="FFFFFF"/>
                </a:solidFill>
                <a:effectLst/>
                <a:uLnTx/>
                <a:uFillTx/>
                <a:latin typeface="Arial" panose="020B0604020202020204"/>
                <a:ea typeface="+mn-ea"/>
                <a:cs typeface="+mn-cs"/>
              </a:rPr>
              <a:t>UNIVERSITY OF SOUTH FLORIDA</a:t>
            </a:r>
            <a:endPar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endParaRPr>
          </a:p>
        </p:txBody>
      </p:sp>
      <p:cxnSp>
        <p:nvCxnSpPr>
          <p:cNvPr id="2" name="Straight Connector 1">
            <a:extLst>
              <a:ext uri="{FF2B5EF4-FFF2-40B4-BE49-F238E27FC236}">
                <a16:creationId xmlns:a16="http://schemas.microsoft.com/office/drawing/2014/main" id="{74C4C542-D336-7A0A-B661-EC60A745B741}"/>
              </a:ext>
            </a:extLst>
          </p:cNvPr>
          <p:cNvCxnSpPr>
            <a:cxnSpLocks/>
          </p:cNvCxnSpPr>
          <p:nvPr/>
        </p:nvCxnSpPr>
        <p:spPr>
          <a:xfrm>
            <a:off x="528635" y="1057794"/>
            <a:ext cx="6218154" cy="0"/>
          </a:xfrm>
          <a:prstGeom prst="line">
            <a:avLst/>
          </a:prstGeom>
          <a:ln/>
        </p:spPr>
        <p:style>
          <a:lnRef idx="1">
            <a:schemeClr val="accent4"/>
          </a:lnRef>
          <a:fillRef idx="0">
            <a:schemeClr val="accent4"/>
          </a:fillRef>
          <a:effectRef idx="0">
            <a:schemeClr val="accent4"/>
          </a:effectRef>
          <a:fontRef idx="minor">
            <a:schemeClr val="tx1"/>
          </a:fontRef>
        </p:style>
      </p:cxnSp>
      <p:sp>
        <p:nvSpPr>
          <p:cNvPr id="7" name="Rectangle 6">
            <a:extLst>
              <a:ext uri="{FF2B5EF4-FFF2-40B4-BE49-F238E27FC236}">
                <a16:creationId xmlns:a16="http://schemas.microsoft.com/office/drawing/2014/main" id="{FB2FABD9-A42F-AEAF-C88A-02448FA8B8D2}"/>
              </a:ext>
            </a:extLst>
          </p:cNvPr>
          <p:cNvSpPr/>
          <p:nvPr/>
        </p:nvSpPr>
        <p:spPr>
          <a:xfrm>
            <a:off x="1839432" y="3827206"/>
            <a:ext cx="2222205" cy="1973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Insert QR code</a:t>
            </a:r>
          </a:p>
        </p:txBody>
      </p:sp>
    </p:spTree>
    <p:extLst>
      <p:ext uri="{BB962C8B-B14F-4D97-AF65-F5344CB8AC3E}">
        <p14:creationId xmlns:p14="http://schemas.microsoft.com/office/powerpoint/2010/main" val="2109949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55614CD-DE1B-358D-6D7D-C020F0B644F1}"/>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3856" b="3856"/>
          <a:stretch/>
        </p:blipFill>
        <p:spPr>
          <a:xfrm>
            <a:off x="7540625" y="11113"/>
            <a:ext cx="4651375" cy="3044825"/>
          </a:xfrm>
        </p:spPr>
      </p:pic>
      <p:pic>
        <p:nvPicPr>
          <p:cNvPr id="12" name="Picture Placeholder 11" descr="A group of women sitting at a table with laptops&#10;&#10;Description automatically generated">
            <a:extLst>
              <a:ext uri="{FF2B5EF4-FFF2-40B4-BE49-F238E27FC236}">
                <a16:creationId xmlns:a16="http://schemas.microsoft.com/office/drawing/2014/main" id="{9FFA4B24-DB88-9266-F518-FBE3DD9F09B8}"/>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802" b="802"/>
          <a:stretch>
            <a:fillRect/>
          </a:stretch>
        </p:blipFill>
        <p:spPr>
          <a:xfrm>
            <a:off x="7540625" y="3162300"/>
            <a:ext cx="4651375" cy="3051175"/>
          </a:xfrm>
        </p:spPr>
      </p:pic>
      <p:sp>
        <p:nvSpPr>
          <p:cNvPr id="15" name="Content Placeholder 14">
            <a:extLst>
              <a:ext uri="{FF2B5EF4-FFF2-40B4-BE49-F238E27FC236}">
                <a16:creationId xmlns:a16="http://schemas.microsoft.com/office/drawing/2014/main" id="{D67EB978-E304-8F20-EA5E-23E5FD3E7596}"/>
              </a:ext>
            </a:extLst>
          </p:cNvPr>
          <p:cNvSpPr>
            <a:spLocks noGrp="1"/>
          </p:cNvSpPr>
          <p:nvPr>
            <p:ph idx="1"/>
          </p:nvPr>
        </p:nvSpPr>
        <p:spPr>
          <a:xfrm>
            <a:off x="428619" y="1182466"/>
            <a:ext cx="6890076" cy="4346356"/>
          </a:xfrm>
        </p:spPr>
        <p:txBody>
          <a:bodyPr>
            <a:normAutofit/>
          </a:bodyPr>
          <a:lstStyle/>
          <a:p>
            <a:pPr marL="0" indent="0">
              <a:buNone/>
            </a:pPr>
            <a:r>
              <a:rPr lang="en-US" sz="2400" dirty="0"/>
              <a:t>The GKT assesses the skills and knowledge all candidates need to begin effective careers as professional educators.</a:t>
            </a:r>
          </a:p>
          <a:p>
            <a:pPr marL="0" indent="0">
              <a:buNone/>
            </a:pPr>
            <a:r>
              <a:rPr lang="en-US" sz="2400" dirty="0"/>
              <a:t>The GKT consists of four subtests:</a:t>
            </a:r>
          </a:p>
          <a:p>
            <a:pPr lvl="1"/>
            <a:r>
              <a:rPr lang="en-US" dirty="0"/>
              <a:t>Essay</a:t>
            </a:r>
          </a:p>
          <a:p>
            <a:pPr lvl="1"/>
            <a:r>
              <a:rPr lang="en-US" dirty="0"/>
              <a:t>English Language Skills</a:t>
            </a:r>
          </a:p>
          <a:p>
            <a:pPr lvl="1"/>
            <a:r>
              <a:rPr lang="en-US" dirty="0"/>
              <a:t>Reading</a:t>
            </a:r>
          </a:p>
          <a:p>
            <a:pPr lvl="1"/>
            <a:r>
              <a:rPr lang="en-US" dirty="0"/>
              <a:t>Mathematics</a:t>
            </a:r>
          </a:p>
        </p:txBody>
      </p:sp>
      <p:sp>
        <p:nvSpPr>
          <p:cNvPr id="14" name="Title 13">
            <a:extLst>
              <a:ext uri="{FF2B5EF4-FFF2-40B4-BE49-F238E27FC236}">
                <a16:creationId xmlns:a16="http://schemas.microsoft.com/office/drawing/2014/main" id="{406DE631-AFDC-138E-3010-9C6C673C00F7}"/>
              </a:ext>
            </a:extLst>
          </p:cNvPr>
          <p:cNvSpPr>
            <a:spLocks noGrp="1"/>
          </p:cNvSpPr>
          <p:nvPr>
            <p:ph type="title"/>
          </p:nvPr>
        </p:nvSpPr>
        <p:spPr>
          <a:xfrm>
            <a:off x="428619" y="543189"/>
            <a:ext cx="6890075" cy="917987"/>
          </a:xfrm>
        </p:spPr>
        <p:txBody>
          <a:bodyPr>
            <a:normAutofit/>
          </a:bodyPr>
          <a:lstStyle/>
          <a:p>
            <a:r>
              <a:rPr lang="en-US" sz="2800" dirty="0"/>
              <a:t>General Knowledge Test (GKT)</a:t>
            </a:r>
            <a:endParaRPr lang="en-US" sz="2800" b="0" dirty="0"/>
          </a:p>
        </p:txBody>
      </p:sp>
      <p:sp>
        <p:nvSpPr>
          <p:cNvPr id="6" name="Footer Placeholder 5">
            <a:extLst>
              <a:ext uri="{FF2B5EF4-FFF2-40B4-BE49-F238E27FC236}">
                <a16:creationId xmlns:a16="http://schemas.microsoft.com/office/drawing/2014/main" id="{2E312420-D1AC-4E91-BE24-4B6991D2BA0F}"/>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a:ln>
                  <a:noFill/>
                </a:ln>
                <a:solidFill>
                  <a:srgbClr val="FFFFFF"/>
                </a:solidFill>
                <a:effectLst/>
                <a:uLnTx/>
                <a:uFillTx/>
                <a:latin typeface="Arial" panose="020B0604020202020204"/>
                <a:ea typeface="+mn-ea"/>
                <a:cs typeface="+mn-cs"/>
              </a:rPr>
              <a:t>UNIVERSITY OF SOUTH FLORIDA</a:t>
            </a:r>
            <a:endPar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endParaRPr>
          </a:p>
        </p:txBody>
      </p:sp>
      <p:cxnSp>
        <p:nvCxnSpPr>
          <p:cNvPr id="2" name="Straight Connector 1">
            <a:extLst>
              <a:ext uri="{FF2B5EF4-FFF2-40B4-BE49-F238E27FC236}">
                <a16:creationId xmlns:a16="http://schemas.microsoft.com/office/drawing/2014/main" id="{9A923EB2-269A-1634-B6FA-A21E3140DFBE}"/>
              </a:ext>
            </a:extLst>
          </p:cNvPr>
          <p:cNvCxnSpPr>
            <a:cxnSpLocks/>
          </p:cNvCxnSpPr>
          <p:nvPr/>
        </p:nvCxnSpPr>
        <p:spPr>
          <a:xfrm>
            <a:off x="528635" y="1057794"/>
            <a:ext cx="6218154" cy="0"/>
          </a:xfrm>
          <a:prstGeom prst="line">
            <a:avLst/>
          </a:prstGeom>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39890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7B15D-C538-E243-DF60-8E02BF3A5EA0}"/>
            </a:ext>
          </a:extLst>
        </p:cNvPr>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6CD8FC0F-DA67-1993-03F5-EBAA9D6369F6}"/>
              </a:ext>
            </a:extLst>
          </p:cNvPr>
          <p:cNvSpPr>
            <a:spLocks noGrp="1"/>
          </p:cNvSpPr>
          <p:nvPr>
            <p:ph idx="1"/>
          </p:nvPr>
        </p:nvSpPr>
        <p:spPr>
          <a:xfrm>
            <a:off x="443290" y="1246261"/>
            <a:ext cx="11184417" cy="4346356"/>
          </a:xfrm>
        </p:spPr>
        <p:txBody>
          <a:bodyPr>
            <a:normAutofit/>
          </a:bodyPr>
          <a:lstStyle/>
          <a:p>
            <a:pPr marL="0" indent="0">
              <a:buNone/>
            </a:pPr>
            <a:r>
              <a:rPr lang="en-US" sz="2400" dirty="0"/>
              <a:t>Your scores on alternative assessments may fulfill portions of the GKT!</a:t>
            </a:r>
          </a:p>
        </p:txBody>
      </p:sp>
      <p:sp>
        <p:nvSpPr>
          <p:cNvPr id="14" name="Title 13">
            <a:extLst>
              <a:ext uri="{FF2B5EF4-FFF2-40B4-BE49-F238E27FC236}">
                <a16:creationId xmlns:a16="http://schemas.microsoft.com/office/drawing/2014/main" id="{5C84C051-5CF6-B5D5-0831-5CF280C924F9}"/>
              </a:ext>
            </a:extLst>
          </p:cNvPr>
          <p:cNvSpPr>
            <a:spLocks noGrp="1"/>
          </p:cNvSpPr>
          <p:nvPr>
            <p:ph type="title"/>
          </p:nvPr>
        </p:nvSpPr>
        <p:spPr>
          <a:xfrm>
            <a:off x="428619" y="543189"/>
            <a:ext cx="6890075" cy="917987"/>
          </a:xfrm>
        </p:spPr>
        <p:txBody>
          <a:bodyPr>
            <a:normAutofit/>
          </a:bodyPr>
          <a:lstStyle/>
          <a:p>
            <a:r>
              <a:rPr lang="en-US" sz="2800" dirty="0"/>
              <a:t>General Knowledge Test (GKT)</a:t>
            </a:r>
            <a:endParaRPr lang="en-US" sz="2800" b="0" dirty="0"/>
          </a:p>
        </p:txBody>
      </p:sp>
      <p:sp>
        <p:nvSpPr>
          <p:cNvPr id="6" name="Footer Placeholder 5">
            <a:extLst>
              <a:ext uri="{FF2B5EF4-FFF2-40B4-BE49-F238E27FC236}">
                <a16:creationId xmlns:a16="http://schemas.microsoft.com/office/drawing/2014/main" id="{82F75359-16DB-D405-7CA5-0DC034800861}"/>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a:ln>
                  <a:noFill/>
                </a:ln>
                <a:solidFill>
                  <a:srgbClr val="FFFFFF"/>
                </a:solidFill>
                <a:effectLst/>
                <a:uLnTx/>
                <a:uFillTx/>
                <a:latin typeface="Arial" panose="020B0604020202020204"/>
                <a:ea typeface="+mn-ea"/>
                <a:cs typeface="+mn-cs"/>
              </a:rPr>
              <a:t>UNIVERSITY OF SOUTH FLORIDA</a:t>
            </a:r>
            <a:endPar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endParaRPr>
          </a:p>
        </p:txBody>
      </p:sp>
      <p:cxnSp>
        <p:nvCxnSpPr>
          <p:cNvPr id="2" name="Straight Connector 1">
            <a:extLst>
              <a:ext uri="{FF2B5EF4-FFF2-40B4-BE49-F238E27FC236}">
                <a16:creationId xmlns:a16="http://schemas.microsoft.com/office/drawing/2014/main" id="{E2037B19-C0C8-2901-9672-6A22946D52B6}"/>
              </a:ext>
            </a:extLst>
          </p:cNvPr>
          <p:cNvCxnSpPr>
            <a:cxnSpLocks/>
          </p:cNvCxnSpPr>
          <p:nvPr/>
        </p:nvCxnSpPr>
        <p:spPr>
          <a:xfrm>
            <a:off x="528635" y="1089693"/>
            <a:ext cx="6205797" cy="0"/>
          </a:xfrm>
          <a:prstGeom prst="line">
            <a:avLst/>
          </a:prstGeom>
          <a:ln/>
        </p:spPr>
        <p:style>
          <a:lnRef idx="1">
            <a:schemeClr val="accent4"/>
          </a:lnRef>
          <a:fillRef idx="0">
            <a:schemeClr val="accent4"/>
          </a:fillRef>
          <a:effectRef idx="0">
            <a:schemeClr val="accent4"/>
          </a:effectRef>
          <a:fontRef idx="minor">
            <a:schemeClr val="tx1"/>
          </a:fontRef>
        </p:style>
      </p:cxnSp>
      <p:graphicFrame>
        <p:nvGraphicFramePr>
          <p:cNvPr id="3" name="Table 2">
            <a:extLst>
              <a:ext uri="{FF2B5EF4-FFF2-40B4-BE49-F238E27FC236}">
                <a16:creationId xmlns:a16="http://schemas.microsoft.com/office/drawing/2014/main" id="{68B0BB54-7BDD-0899-C844-437275E09A90}"/>
              </a:ext>
            </a:extLst>
          </p:cNvPr>
          <p:cNvGraphicFramePr>
            <a:graphicFrameLocks noGrp="1"/>
          </p:cNvGraphicFramePr>
          <p:nvPr>
            <p:extLst>
              <p:ext uri="{D42A27DB-BD31-4B8C-83A1-F6EECF244321}">
                <p14:modId xmlns:p14="http://schemas.microsoft.com/office/powerpoint/2010/main" val="2191688976"/>
              </p:ext>
            </p:extLst>
          </p:nvPr>
        </p:nvGraphicFramePr>
        <p:xfrm>
          <a:off x="1248032" y="1916338"/>
          <a:ext cx="9922476" cy="3566160"/>
        </p:xfrm>
        <a:graphic>
          <a:graphicData uri="http://schemas.openxmlformats.org/drawingml/2006/table">
            <a:tbl>
              <a:tblPr firstRow="1" bandRow="1">
                <a:tableStyleId>{5C22544A-7EE6-4342-B048-85BDC9FD1C3A}</a:tableStyleId>
              </a:tblPr>
              <a:tblGrid>
                <a:gridCol w="2780271">
                  <a:extLst>
                    <a:ext uri="{9D8B030D-6E8A-4147-A177-3AD203B41FA5}">
                      <a16:colId xmlns:a16="http://schemas.microsoft.com/office/drawing/2014/main" val="1731340931"/>
                    </a:ext>
                  </a:extLst>
                </a:gridCol>
                <a:gridCol w="4658497">
                  <a:extLst>
                    <a:ext uri="{9D8B030D-6E8A-4147-A177-3AD203B41FA5}">
                      <a16:colId xmlns:a16="http://schemas.microsoft.com/office/drawing/2014/main" val="1836251474"/>
                    </a:ext>
                  </a:extLst>
                </a:gridCol>
                <a:gridCol w="2483708">
                  <a:extLst>
                    <a:ext uri="{9D8B030D-6E8A-4147-A177-3AD203B41FA5}">
                      <a16:colId xmlns:a16="http://schemas.microsoft.com/office/drawing/2014/main" val="3368289448"/>
                    </a:ext>
                  </a:extLst>
                </a:gridCol>
              </a:tblGrid>
              <a:tr h="240586">
                <a:tc>
                  <a:txBody>
                    <a:bodyPr/>
                    <a:lstStyle/>
                    <a:p>
                      <a:r>
                        <a:rPr lang="en-US" dirty="0"/>
                        <a:t>Subtest</a:t>
                      </a:r>
                    </a:p>
                  </a:txBody>
                  <a:tcPr/>
                </a:tc>
                <a:tc>
                  <a:txBody>
                    <a:bodyPr/>
                    <a:lstStyle/>
                    <a:p>
                      <a:r>
                        <a:rPr lang="en-US" dirty="0"/>
                        <a:t>Alternative Assessment</a:t>
                      </a:r>
                    </a:p>
                  </a:txBody>
                  <a:tcPr/>
                </a:tc>
                <a:tc>
                  <a:txBody>
                    <a:bodyPr/>
                    <a:lstStyle/>
                    <a:p>
                      <a:r>
                        <a:rPr lang="en-US" dirty="0"/>
                        <a:t>Minimum Required Score</a:t>
                      </a:r>
                    </a:p>
                  </a:txBody>
                  <a:tcPr/>
                </a:tc>
                <a:extLst>
                  <a:ext uri="{0D108BD9-81ED-4DB2-BD59-A6C34878D82A}">
                    <a16:rowId xmlns:a16="http://schemas.microsoft.com/office/drawing/2014/main" val="1590341548"/>
                  </a:ext>
                </a:extLst>
              </a:tr>
              <a:tr h="177031">
                <a:tc rowSpan="2">
                  <a:txBody>
                    <a:bodyPr/>
                    <a:lstStyle/>
                    <a:p>
                      <a:r>
                        <a:rPr lang="en-US" dirty="0"/>
                        <a:t>Essay</a:t>
                      </a:r>
                    </a:p>
                  </a:txBody>
                  <a:tcPr>
                    <a:solidFill>
                      <a:schemeClr val="accent6">
                        <a:lumMod val="40000"/>
                        <a:lumOff val="60000"/>
                      </a:schemeClr>
                    </a:solidFill>
                  </a:tcPr>
                </a:tc>
                <a:tc>
                  <a:txBody>
                    <a:bodyPr/>
                    <a:lstStyle/>
                    <a:p>
                      <a:r>
                        <a:rPr lang="en-US" dirty="0"/>
                        <a:t>SAT Evidence-Based Reading &amp; Writing</a:t>
                      </a:r>
                    </a:p>
                  </a:txBody>
                  <a:tcPr>
                    <a:solidFill>
                      <a:schemeClr val="accent6">
                        <a:lumMod val="40000"/>
                        <a:lumOff val="60000"/>
                      </a:schemeClr>
                    </a:solidFill>
                  </a:tcPr>
                </a:tc>
                <a:tc>
                  <a:txBody>
                    <a:bodyPr/>
                    <a:lstStyle/>
                    <a:p>
                      <a:r>
                        <a:rPr lang="en-US" dirty="0"/>
                        <a:t>560</a:t>
                      </a:r>
                    </a:p>
                  </a:txBody>
                  <a:tcPr>
                    <a:solidFill>
                      <a:schemeClr val="accent6">
                        <a:lumMod val="40000"/>
                        <a:lumOff val="60000"/>
                      </a:schemeClr>
                    </a:solidFill>
                  </a:tcPr>
                </a:tc>
                <a:extLst>
                  <a:ext uri="{0D108BD9-81ED-4DB2-BD59-A6C34878D82A}">
                    <a16:rowId xmlns:a16="http://schemas.microsoft.com/office/drawing/2014/main" val="2414431973"/>
                  </a:ext>
                </a:extLst>
              </a:tr>
              <a:tr h="137478">
                <a:tc vMerge="1">
                  <a:txBody>
                    <a:bodyPr/>
                    <a:lstStyle/>
                    <a:p>
                      <a:endParaRPr lang="en-US" dirty="0"/>
                    </a:p>
                  </a:txBody>
                  <a:tcPr/>
                </a:tc>
                <a:tc>
                  <a:txBody>
                    <a:bodyPr/>
                    <a:lstStyle/>
                    <a:p>
                      <a:r>
                        <a:rPr lang="en-US" dirty="0"/>
                        <a:t>ACT English</a:t>
                      </a:r>
                    </a:p>
                  </a:txBody>
                  <a:tcPr>
                    <a:solidFill>
                      <a:schemeClr val="accent6">
                        <a:lumMod val="40000"/>
                        <a:lumOff val="60000"/>
                      </a:schemeClr>
                    </a:solidFill>
                  </a:tcPr>
                </a:tc>
                <a:tc>
                  <a:txBody>
                    <a:bodyPr/>
                    <a:lstStyle/>
                    <a:p>
                      <a:r>
                        <a:rPr lang="en-US" dirty="0"/>
                        <a:t>22</a:t>
                      </a:r>
                    </a:p>
                  </a:txBody>
                  <a:tcPr>
                    <a:solidFill>
                      <a:schemeClr val="accent6">
                        <a:lumMod val="40000"/>
                        <a:lumOff val="60000"/>
                      </a:schemeClr>
                    </a:solidFill>
                  </a:tcPr>
                </a:tc>
                <a:extLst>
                  <a:ext uri="{0D108BD9-81ED-4DB2-BD59-A6C34878D82A}">
                    <a16:rowId xmlns:a16="http://schemas.microsoft.com/office/drawing/2014/main" val="1978733145"/>
                  </a:ext>
                </a:extLst>
              </a:tr>
              <a:tr h="169060">
                <a:tc rowSpan="2">
                  <a:txBody>
                    <a:bodyPr/>
                    <a:lstStyle/>
                    <a:p>
                      <a:r>
                        <a:rPr lang="en-US" dirty="0"/>
                        <a:t>English Language Skills</a:t>
                      </a:r>
                    </a:p>
                  </a:txBody>
                  <a:tcPr>
                    <a:solidFill>
                      <a:schemeClr val="accent5">
                        <a:lumMod val="60000"/>
                        <a:lumOff val="4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SAT Evidence-Based Reading &amp; Writing</a:t>
                      </a:r>
                    </a:p>
                  </a:txBody>
                  <a:tcPr>
                    <a:solidFill>
                      <a:schemeClr val="accent5">
                        <a:lumMod val="60000"/>
                        <a:lumOff val="40000"/>
                      </a:schemeClr>
                    </a:solidFill>
                  </a:tcPr>
                </a:tc>
                <a:tc>
                  <a:txBody>
                    <a:bodyPr/>
                    <a:lstStyle/>
                    <a:p>
                      <a:r>
                        <a:rPr lang="en-US" dirty="0"/>
                        <a:t>560</a:t>
                      </a:r>
                    </a:p>
                  </a:txBody>
                  <a:tcPr>
                    <a:solidFill>
                      <a:schemeClr val="accent5">
                        <a:lumMod val="60000"/>
                        <a:lumOff val="40000"/>
                      </a:schemeClr>
                    </a:solidFill>
                  </a:tcPr>
                </a:tc>
                <a:extLst>
                  <a:ext uri="{0D108BD9-81ED-4DB2-BD59-A6C34878D82A}">
                    <a16:rowId xmlns:a16="http://schemas.microsoft.com/office/drawing/2014/main" val="643069795"/>
                  </a:ext>
                </a:extLst>
              </a:tr>
              <a:tr h="137478">
                <a:tc vMerge="1">
                  <a:txBody>
                    <a:bodyPr/>
                    <a:lstStyle/>
                    <a:p>
                      <a:endParaRPr lang="en-US" dirty="0"/>
                    </a:p>
                  </a:txBody>
                  <a:tcPr/>
                </a:tc>
                <a:tc>
                  <a:txBody>
                    <a:bodyPr/>
                    <a:lstStyle/>
                    <a:p>
                      <a:r>
                        <a:rPr lang="en-US" dirty="0"/>
                        <a:t>ACT English</a:t>
                      </a:r>
                    </a:p>
                  </a:txBody>
                  <a:tcPr>
                    <a:solidFill>
                      <a:schemeClr val="accent5">
                        <a:lumMod val="60000"/>
                        <a:lumOff val="40000"/>
                      </a:schemeClr>
                    </a:solidFill>
                  </a:tcPr>
                </a:tc>
                <a:tc>
                  <a:txBody>
                    <a:bodyPr/>
                    <a:lstStyle/>
                    <a:p>
                      <a:r>
                        <a:rPr lang="en-US" dirty="0"/>
                        <a:t>22</a:t>
                      </a:r>
                    </a:p>
                  </a:txBody>
                  <a:tcPr>
                    <a:solidFill>
                      <a:schemeClr val="accent5">
                        <a:lumMod val="60000"/>
                        <a:lumOff val="40000"/>
                      </a:schemeClr>
                    </a:solidFill>
                  </a:tcPr>
                </a:tc>
                <a:extLst>
                  <a:ext uri="{0D108BD9-81ED-4DB2-BD59-A6C34878D82A}">
                    <a16:rowId xmlns:a16="http://schemas.microsoft.com/office/drawing/2014/main" val="2297498312"/>
                  </a:ext>
                </a:extLst>
              </a:tr>
              <a:tr h="182994">
                <a:tc rowSpan="2">
                  <a:txBody>
                    <a:bodyPr/>
                    <a:lstStyle/>
                    <a:p>
                      <a:r>
                        <a:rPr lang="en-US" dirty="0"/>
                        <a:t>Reading</a:t>
                      </a:r>
                    </a:p>
                  </a:txBody>
                  <a:tcPr>
                    <a:solidFill>
                      <a:schemeClr val="accent6">
                        <a:lumMod val="40000"/>
                        <a:lumOff val="6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SAT Evidence-Based Reading &amp; Writing</a:t>
                      </a:r>
                    </a:p>
                  </a:txBody>
                  <a:tcPr>
                    <a:solidFill>
                      <a:schemeClr val="accent6">
                        <a:lumMod val="40000"/>
                        <a:lumOff val="60000"/>
                      </a:schemeClr>
                    </a:solidFill>
                  </a:tcPr>
                </a:tc>
                <a:tc>
                  <a:txBody>
                    <a:bodyPr/>
                    <a:lstStyle/>
                    <a:p>
                      <a:r>
                        <a:rPr lang="en-US" dirty="0"/>
                        <a:t>560</a:t>
                      </a:r>
                    </a:p>
                  </a:txBody>
                  <a:tcPr>
                    <a:solidFill>
                      <a:schemeClr val="accent6">
                        <a:lumMod val="40000"/>
                        <a:lumOff val="60000"/>
                      </a:schemeClr>
                    </a:solidFill>
                  </a:tcPr>
                </a:tc>
                <a:extLst>
                  <a:ext uri="{0D108BD9-81ED-4DB2-BD59-A6C34878D82A}">
                    <a16:rowId xmlns:a16="http://schemas.microsoft.com/office/drawing/2014/main" val="2625283995"/>
                  </a:ext>
                </a:extLst>
              </a:tr>
              <a:tr h="137478">
                <a:tc vMerge="1">
                  <a:txBody>
                    <a:bodyPr/>
                    <a:lstStyle/>
                    <a:p>
                      <a:endParaRPr lang="en-US" dirty="0"/>
                    </a:p>
                  </a:txBody>
                  <a:tcPr/>
                </a:tc>
                <a:tc>
                  <a:txBody>
                    <a:bodyPr/>
                    <a:lstStyle/>
                    <a:p>
                      <a:r>
                        <a:rPr lang="en-US" dirty="0"/>
                        <a:t>ACT Reading</a:t>
                      </a:r>
                    </a:p>
                  </a:txBody>
                  <a:tcPr>
                    <a:solidFill>
                      <a:schemeClr val="accent6">
                        <a:lumMod val="40000"/>
                        <a:lumOff val="60000"/>
                      </a:schemeClr>
                    </a:solidFill>
                  </a:tcPr>
                </a:tc>
                <a:tc>
                  <a:txBody>
                    <a:bodyPr/>
                    <a:lstStyle/>
                    <a:p>
                      <a:r>
                        <a:rPr lang="en-US" dirty="0"/>
                        <a:t>23</a:t>
                      </a:r>
                    </a:p>
                  </a:txBody>
                  <a:tcPr>
                    <a:solidFill>
                      <a:schemeClr val="accent6">
                        <a:lumMod val="40000"/>
                        <a:lumOff val="60000"/>
                      </a:schemeClr>
                    </a:solidFill>
                  </a:tcPr>
                </a:tc>
                <a:extLst>
                  <a:ext uri="{0D108BD9-81ED-4DB2-BD59-A6C34878D82A}">
                    <a16:rowId xmlns:a16="http://schemas.microsoft.com/office/drawing/2014/main" val="1128506576"/>
                  </a:ext>
                </a:extLst>
              </a:tr>
              <a:tr h="137478">
                <a:tc rowSpan="2">
                  <a:txBody>
                    <a:bodyPr/>
                    <a:lstStyle/>
                    <a:p>
                      <a:r>
                        <a:rPr lang="en-US" dirty="0"/>
                        <a:t>Mathematics</a:t>
                      </a:r>
                    </a:p>
                  </a:txBody>
                  <a:tcPr>
                    <a:solidFill>
                      <a:schemeClr val="accent5">
                        <a:lumMod val="60000"/>
                        <a:lumOff val="40000"/>
                      </a:schemeClr>
                    </a:solidFill>
                  </a:tcPr>
                </a:tc>
                <a:tc>
                  <a:txBody>
                    <a:bodyPr/>
                    <a:lstStyle/>
                    <a:p>
                      <a:r>
                        <a:rPr lang="en-US" dirty="0"/>
                        <a:t>SAT Mathematics</a:t>
                      </a:r>
                    </a:p>
                  </a:txBody>
                  <a:tcPr>
                    <a:solidFill>
                      <a:schemeClr val="accent5">
                        <a:lumMod val="60000"/>
                        <a:lumOff val="40000"/>
                      </a:schemeClr>
                    </a:solidFill>
                  </a:tcPr>
                </a:tc>
                <a:tc>
                  <a:txBody>
                    <a:bodyPr/>
                    <a:lstStyle/>
                    <a:p>
                      <a:r>
                        <a:rPr lang="en-US" dirty="0"/>
                        <a:t>540</a:t>
                      </a:r>
                    </a:p>
                  </a:txBody>
                  <a:tcPr>
                    <a:solidFill>
                      <a:schemeClr val="accent5">
                        <a:lumMod val="60000"/>
                        <a:lumOff val="40000"/>
                      </a:schemeClr>
                    </a:solidFill>
                  </a:tcPr>
                </a:tc>
                <a:extLst>
                  <a:ext uri="{0D108BD9-81ED-4DB2-BD59-A6C34878D82A}">
                    <a16:rowId xmlns:a16="http://schemas.microsoft.com/office/drawing/2014/main" val="1221481808"/>
                  </a:ext>
                </a:extLst>
              </a:tr>
              <a:tr h="137478">
                <a:tc vMerge="1">
                  <a:txBody>
                    <a:bodyPr/>
                    <a:lstStyle/>
                    <a:p>
                      <a:endParaRPr lang="en-US" dirty="0"/>
                    </a:p>
                  </a:txBody>
                  <a:tcPr/>
                </a:tc>
                <a:tc>
                  <a:txBody>
                    <a:bodyPr/>
                    <a:lstStyle/>
                    <a:p>
                      <a:r>
                        <a:rPr lang="en-US" dirty="0"/>
                        <a:t>ACT Mathematics</a:t>
                      </a:r>
                    </a:p>
                  </a:txBody>
                  <a:tcPr>
                    <a:solidFill>
                      <a:schemeClr val="accent5">
                        <a:lumMod val="60000"/>
                        <a:lumOff val="40000"/>
                      </a:schemeClr>
                    </a:solidFill>
                  </a:tcPr>
                </a:tc>
                <a:tc>
                  <a:txBody>
                    <a:bodyPr/>
                    <a:lstStyle/>
                    <a:p>
                      <a:r>
                        <a:rPr lang="en-US" dirty="0"/>
                        <a:t>22</a:t>
                      </a:r>
                    </a:p>
                  </a:txBody>
                  <a:tcPr>
                    <a:solidFill>
                      <a:schemeClr val="accent5">
                        <a:lumMod val="60000"/>
                        <a:lumOff val="40000"/>
                      </a:schemeClr>
                    </a:solidFill>
                  </a:tcPr>
                </a:tc>
                <a:extLst>
                  <a:ext uri="{0D108BD9-81ED-4DB2-BD59-A6C34878D82A}">
                    <a16:rowId xmlns:a16="http://schemas.microsoft.com/office/drawing/2014/main" val="21747829"/>
                  </a:ext>
                </a:extLst>
              </a:tr>
            </a:tbl>
          </a:graphicData>
        </a:graphic>
      </p:graphicFrame>
    </p:spTree>
    <p:extLst>
      <p:ext uri="{BB962C8B-B14F-4D97-AF65-F5344CB8AC3E}">
        <p14:creationId xmlns:p14="http://schemas.microsoft.com/office/powerpoint/2010/main" val="3867247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C605888-F26D-A642-944C-1E274EC98BE0}"/>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335" b="23423"/>
          <a:stretch/>
        </p:blipFill>
        <p:spPr>
          <a:xfrm>
            <a:off x="0" y="3164930"/>
            <a:ext cx="4651708" cy="3052708"/>
          </a:xfrm>
        </p:spPr>
      </p:pic>
      <p:sp>
        <p:nvSpPr>
          <p:cNvPr id="4" name="Content Placeholder 3">
            <a:extLst>
              <a:ext uri="{FF2B5EF4-FFF2-40B4-BE49-F238E27FC236}">
                <a16:creationId xmlns:a16="http://schemas.microsoft.com/office/drawing/2014/main" id="{30AC4E4A-3D7F-B644-8855-9B76972D69D1}"/>
              </a:ext>
            </a:extLst>
          </p:cNvPr>
          <p:cNvSpPr>
            <a:spLocks noGrp="1"/>
          </p:cNvSpPr>
          <p:nvPr>
            <p:ph idx="1"/>
          </p:nvPr>
        </p:nvSpPr>
        <p:spPr>
          <a:xfrm>
            <a:off x="5082362" y="1825625"/>
            <a:ext cx="6721017" cy="4057463"/>
          </a:xfrm>
        </p:spPr>
        <p:txBody>
          <a:bodyPr/>
          <a:lstStyle/>
          <a:p>
            <a:pPr marL="0" indent="0">
              <a:buNone/>
            </a:pPr>
            <a:r>
              <a:rPr lang="en-US" dirty="0"/>
              <a:t>At USF, there are many ways to get involved and the community while exploring your passions. Attend, volunteer, or plan – just get involved!</a:t>
            </a:r>
          </a:p>
        </p:txBody>
      </p:sp>
      <p:sp>
        <p:nvSpPr>
          <p:cNvPr id="10" name="Footer Placeholder 9">
            <a:extLst>
              <a:ext uri="{FF2B5EF4-FFF2-40B4-BE49-F238E27FC236}">
                <a16:creationId xmlns:a16="http://schemas.microsoft.com/office/drawing/2014/main" id="{AA67FC69-3BF7-7543-A5DB-475E2816A950}"/>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rPr>
              <a:t>UNIVERSITY OF SOUTH FLORIDA</a:t>
            </a:r>
          </a:p>
        </p:txBody>
      </p:sp>
      <p:pic>
        <p:nvPicPr>
          <p:cNvPr id="8" name="Picture Placeholder 7">
            <a:extLst>
              <a:ext uri="{FF2B5EF4-FFF2-40B4-BE49-F238E27FC236}">
                <a16:creationId xmlns:a16="http://schemas.microsoft.com/office/drawing/2014/main" id="{9CC9C909-51E9-3BD0-5898-AC4624208CE7}"/>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466" r="466"/>
          <a:stretch/>
        </p:blipFill>
        <p:spPr/>
      </p:pic>
      <p:sp>
        <p:nvSpPr>
          <p:cNvPr id="7" name="Title 1">
            <a:extLst>
              <a:ext uri="{FF2B5EF4-FFF2-40B4-BE49-F238E27FC236}">
                <a16:creationId xmlns:a16="http://schemas.microsoft.com/office/drawing/2014/main" id="{893DCF9C-C0C5-1E86-EFD6-059B61071375}"/>
              </a:ext>
            </a:extLst>
          </p:cNvPr>
          <p:cNvSpPr>
            <a:spLocks noGrp="1"/>
          </p:cNvSpPr>
          <p:nvPr>
            <p:ph type="title"/>
          </p:nvPr>
        </p:nvSpPr>
        <p:spPr>
          <a:xfrm>
            <a:off x="7305796" y="536875"/>
            <a:ext cx="3981330" cy="923551"/>
          </a:xfrm>
        </p:spPr>
        <p:txBody>
          <a:bodyPr>
            <a:noAutofit/>
          </a:bodyPr>
          <a:lstStyle/>
          <a:p>
            <a:r>
              <a:rPr lang="en-US" sz="6600" dirty="0">
                <a:latin typeface="Fave Script Bold Pro" pitchFamily="2" charset="0"/>
              </a:rPr>
              <a:t>Get Involved</a:t>
            </a:r>
          </a:p>
        </p:txBody>
      </p:sp>
    </p:spTree>
    <p:extLst>
      <p:ext uri="{BB962C8B-B14F-4D97-AF65-F5344CB8AC3E}">
        <p14:creationId xmlns:p14="http://schemas.microsoft.com/office/powerpoint/2010/main" val="3602679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F9BF4-3CBF-681C-1D77-2748182E53B3}"/>
            </a:ext>
          </a:extLst>
        </p:cNvPr>
        <p:cNvGrpSpPr/>
        <p:nvPr/>
      </p:nvGrpSpPr>
      <p:grpSpPr>
        <a:xfrm>
          <a:off x="0" y="0"/>
          <a:ext cx="0" cy="0"/>
          <a:chOff x="0" y="0"/>
          <a:chExt cx="0" cy="0"/>
        </a:xfrm>
      </p:grpSpPr>
      <p:pic>
        <p:nvPicPr>
          <p:cNvPr id="17" name="Picture Placeholder 16" descr="A group of people holding a photo frame&#10;&#10;Description automatically generated">
            <a:extLst>
              <a:ext uri="{FF2B5EF4-FFF2-40B4-BE49-F238E27FC236}">
                <a16:creationId xmlns:a16="http://schemas.microsoft.com/office/drawing/2014/main" id="{A724ED8E-25E6-22DF-D183-388F1BC6BEC4}"/>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9109" b="19109"/>
          <a:stretch>
            <a:fillRect/>
          </a:stretch>
        </p:blipFill>
        <p:spPr/>
      </p:pic>
      <p:pic>
        <p:nvPicPr>
          <p:cNvPr id="19" name="Picture Placeholder 18" descr="A group of people posing for a photo&#10;&#10;Description automatically generated">
            <a:extLst>
              <a:ext uri="{FF2B5EF4-FFF2-40B4-BE49-F238E27FC236}">
                <a16:creationId xmlns:a16="http://schemas.microsoft.com/office/drawing/2014/main" id="{EA5BA3CB-31E5-BB7A-B1E6-328B88CACD29}"/>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5059" t="13846" r="5059" b="27847"/>
          <a:stretch/>
        </p:blipFill>
        <p:spPr>
          <a:xfrm>
            <a:off x="0" y="4145287"/>
            <a:ext cx="4651709" cy="2072179"/>
          </a:xfrm>
        </p:spPr>
      </p:pic>
      <p:pic>
        <p:nvPicPr>
          <p:cNvPr id="15" name="Picture Placeholder 14" descr="A group of women in graduation gowns&#10;&#10;Description automatically generated">
            <a:extLst>
              <a:ext uri="{FF2B5EF4-FFF2-40B4-BE49-F238E27FC236}">
                <a16:creationId xmlns:a16="http://schemas.microsoft.com/office/drawing/2014/main" id="{7064BA2F-E98A-1B9E-4874-367A914E53A7}"/>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14711" r="10493"/>
          <a:stretch/>
        </p:blipFill>
        <p:spPr>
          <a:xfrm>
            <a:off x="2509284" y="2072643"/>
            <a:ext cx="2142426" cy="1972159"/>
          </a:xfrm>
        </p:spPr>
      </p:pic>
      <p:sp>
        <p:nvSpPr>
          <p:cNvPr id="3" name="Content Placeholder 2">
            <a:extLst>
              <a:ext uri="{FF2B5EF4-FFF2-40B4-BE49-F238E27FC236}">
                <a16:creationId xmlns:a16="http://schemas.microsoft.com/office/drawing/2014/main" id="{4C57BFBC-68CB-B0B3-6ABB-5E290E023CA2}"/>
              </a:ext>
            </a:extLst>
          </p:cNvPr>
          <p:cNvSpPr>
            <a:spLocks noGrp="1"/>
          </p:cNvSpPr>
          <p:nvPr>
            <p:ph idx="1"/>
          </p:nvPr>
        </p:nvSpPr>
        <p:spPr>
          <a:xfrm>
            <a:off x="5018477" y="2267824"/>
            <a:ext cx="6454053" cy="3553956"/>
          </a:xfrm>
        </p:spPr>
        <p:txBody>
          <a:bodyPr>
            <a:normAutofit/>
          </a:bodyPr>
          <a:lstStyle/>
          <a:p>
            <a:pPr marL="0" indent="0">
              <a:buNone/>
            </a:pPr>
            <a:r>
              <a:rPr lang="en-US" sz="2400" dirty="0"/>
              <a:t>Participation in the Education LLC offers students a powerful vehicle for transitioning from high school into the university community, exploring the majors and subsequent career fields in education, and preparing for admission into the college.</a:t>
            </a:r>
          </a:p>
        </p:txBody>
      </p:sp>
      <p:sp>
        <p:nvSpPr>
          <p:cNvPr id="6" name="Footer Placeholder 5">
            <a:extLst>
              <a:ext uri="{FF2B5EF4-FFF2-40B4-BE49-F238E27FC236}">
                <a16:creationId xmlns:a16="http://schemas.microsoft.com/office/drawing/2014/main" id="{2DE1BD34-1453-FF75-F397-80E5B43E1E73}"/>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a:ln>
                  <a:noFill/>
                </a:ln>
                <a:solidFill>
                  <a:srgbClr val="FFFFFF"/>
                </a:solidFill>
                <a:effectLst/>
                <a:uLnTx/>
                <a:uFillTx/>
                <a:latin typeface="Arial" panose="020B0604020202020204"/>
                <a:ea typeface="+mn-ea"/>
                <a:cs typeface="+mn-cs"/>
              </a:rPr>
              <a:t>UNIVERSITY OF SOUTH FLORIDA</a:t>
            </a:r>
            <a:endPar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endParaRPr>
          </a:p>
        </p:txBody>
      </p:sp>
      <p:sp>
        <p:nvSpPr>
          <p:cNvPr id="11" name="Title 10">
            <a:extLst>
              <a:ext uri="{FF2B5EF4-FFF2-40B4-BE49-F238E27FC236}">
                <a16:creationId xmlns:a16="http://schemas.microsoft.com/office/drawing/2014/main" id="{AAD63483-E90F-DB05-476A-D94C1E340C37}"/>
              </a:ext>
            </a:extLst>
          </p:cNvPr>
          <p:cNvSpPr>
            <a:spLocks noGrp="1"/>
          </p:cNvSpPr>
          <p:nvPr>
            <p:ph type="title"/>
          </p:nvPr>
        </p:nvSpPr>
        <p:spPr>
          <a:xfrm>
            <a:off x="4976816" y="341490"/>
            <a:ext cx="6890075" cy="917987"/>
          </a:xfrm>
        </p:spPr>
        <p:txBody>
          <a:bodyPr>
            <a:noAutofit/>
          </a:bodyPr>
          <a:lstStyle/>
          <a:p>
            <a:pPr marL="0" marR="0" lvl="0" indent="0" defTabSz="914377" rtl="0" eaLnBrk="1" fontAlgn="auto" latinLnBrk="0" hangingPunct="1">
              <a:lnSpc>
                <a:spcPct val="90000"/>
              </a:lnSpc>
              <a:spcBef>
                <a:spcPct val="0"/>
              </a:spcBef>
              <a:spcAft>
                <a:spcPts val="0"/>
              </a:spcAft>
              <a:tabLst/>
              <a:defRPr/>
            </a:pPr>
            <a: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College of Education</a:t>
            </a:r>
            <a:b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Student Engagement:</a:t>
            </a:r>
            <a:b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br>
            <a:r>
              <a:rPr kumimoji="0" lang="en-US" sz="2800" b="1" i="1"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Education Living Learning Community (LLC) and Exercise Science</a:t>
            </a:r>
            <a:br>
              <a:rPr kumimoji="0" lang="en-US" b="1" i="1"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br>
            <a:endParaRPr lang="en-US" dirty="0"/>
          </a:p>
        </p:txBody>
      </p:sp>
      <p:cxnSp>
        <p:nvCxnSpPr>
          <p:cNvPr id="20" name="Straight Connector 19">
            <a:extLst>
              <a:ext uri="{FF2B5EF4-FFF2-40B4-BE49-F238E27FC236}">
                <a16:creationId xmlns:a16="http://schemas.microsoft.com/office/drawing/2014/main" id="{E06E519A-7002-75EA-E92A-420C2C105641}"/>
              </a:ext>
            </a:extLst>
          </p:cNvPr>
          <p:cNvCxnSpPr>
            <a:cxnSpLocks/>
          </p:cNvCxnSpPr>
          <p:nvPr/>
        </p:nvCxnSpPr>
        <p:spPr>
          <a:xfrm>
            <a:off x="5101119" y="2072643"/>
            <a:ext cx="6273212" cy="0"/>
          </a:xfrm>
          <a:prstGeom prst="line">
            <a:avLst/>
          </a:prstGeom>
          <a:ln/>
        </p:spPr>
        <p:style>
          <a:lnRef idx="1">
            <a:schemeClr val="accent4"/>
          </a:lnRef>
          <a:fillRef idx="0">
            <a:schemeClr val="accent4"/>
          </a:fillRef>
          <a:effectRef idx="0">
            <a:schemeClr val="accent4"/>
          </a:effectRef>
          <a:fontRef idx="minor">
            <a:schemeClr val="tx1"/>
          </a:fontRef>
        </p:style>
      </p:cxnSp>
      <p:pic>
        <p:nvPicPr>
          <p:cNvPr id="4" name="Picture 3" descr="A group of women posing for a photo&#10;&#10;AI-generated content may be incorrect.">
            <a:extLst>
              <a:ext uri="{FF2B5EF4-FFF2-40B4-BE49-F238E27FC236}">
                <a16:creationId xmlns:a16="http://schemas.microsoft.com/office/drawing/2014/main" id="{E454EB3D-3247-7F2F-5653-3E89CEA8BEBD}"/>
              </a:ext>
            </a:extLst>
          </p:cNvPr>
          <p:cNvPicPr>
            <a:picLocks noChangeAspect="1"/>
          </p:cNvPicPr>
          <p:nvPr/>
        </p:nvPicPr>
        <p:blipFill>
          <a:blip r:embed="rId6">
            <a:extLst>
              <a:ext uri="{28A0092B-C50C-407E-A947-70E740481C1C}">
                <a14:useLocalDpi xmlns:a14="http://schemas.microsoft.com/office/drawing/2010/main" val="0"/>
              </a:ext>
            </a:extLst>
          </a:blip>
          <a:srcRect l="8000" t="4361" r="5039"/>
          <a:stretch/>
        </p:blipFill>
        <p:spPr>
          <a:xfrm>
            <a:off x="0" y="2074701"/>
            <a:ext cx="2388468" cy="1970101"/>
          </a:xfrm>
          <a:prstGeom prst="rect">
            <a:avLst/>
          </a:prstGeom>
        </p:spPr>
      </p:pic>
    </p:spTree>
    <p:extLst>
      <p:ext uri="{BB962C8B-B14F-4D97-AF65-F5344CB8AC3E}">
        <p14:creationId xmlns:p14="http://schemas.microsoft.com/office/powerpoint/2010/main" val="4031730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sitting at a table&#10;&#10;Description automatically generated">
            <a:extLst>
              <a:ext uri="{FF2B5EF4-FFF2-40B4-BE49-F238E27FC236}">
                <a16:creationId xmlns:a16="http://schemas.microsoft.com/office/drawing/2014/main" id="{CC4D4F0F-3C28-FD7A-2F2B-11B4D66BB2D9}"/>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8520" t="12952" r="8520" b="32935"/>
          <a:stretch/>
        </p:blipFill>
        <p:spPr>
          <a:xfrm>
            <a:off x="7540292" y="0"/>
            <a:ext cx="4651708" cy="2022145"/>
          </a:xfrm>
        </p:spPr>
      </p:pic>
      <p:pic>
        <p:nvPicPr>
          <p:cNvPr id="13" name="Picture Placeholder 12" descr="A person holding a ball&#10;&#10;Description automatically generated">
            <a:extLst>
              <a:ext uri="{FF2B5EF4-FFF2-40B4-BE49-F238E27FC236}">
                <a16:creationId xmlns:a16="http://schemas.microsoft.com/office/drawing/2014/main" id="{80AE040B-94BC-F607-76A7-787C09FBF7B0}"/>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16227" b="19867"/>
          <a:stretch/>
        </p:blipFill>
        <p:spPr>
          <a:xfrm>
            <a:off x="7540292" y="2133604"/>
            <a:ext cx="4651708" cy="1981196"/>
          </a:xfrm>
        </p:spPr>
      </p:pic>
      <p:pic>
        <p:nvPicPr>
          <p:cNvPr id="17" name="Picture Placeholder 16" descr="A group of women standing in a room&#10;&#10;Description automatically generated">
            <a:extLst>
              <a:ext uri="{FF2B5EF4-FFF2-40B4-BE49-F238E27FC236}">
                <a16:creationId xmlns:a16="http://schemas.microsoft.com/office/drawing/2014/main" id="{E0A85F1D-C95E-50C5-58CB-D6D68CC76034}"/>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10688" b="25370"/>
          <a:stretch/>
        </p:blipFill>
        <p:spPr>
          <a:xfrm>
            <a:off x="7540292" y="4236892"/>
            <a:ext cx="4651708" cy="1982967"/>
          </a:xfrm>
        </p:spPr>
      </p:pic>
      <p:sp>
        <p:nvSpPr>
          <p:cNvPr id="4" name="Content Placeholder 3">
            <a:extLst>
              <a:ext uri="{FF2B5EF4-FFF2-40B4-BE49-F238E27FC236}">
                <a16:creationId xmlns:a16="http://schemas.microsoft.com/office/drawing/2014/main" id="{F7F0DD65-0CA9-406C-3994-EE1FDFF93BE7}"/>
              </a:ext>
            </a:extLst>
          </p:cNvPr>
          <p:cNvSpPr>
            <a:spLocks noGrp="1"/>
          </p:cNvSpPr>
          <p:nvPr>
            <p:ph idx="1"/>
          </p:nvPr>
        </p:nvSpPr>
        <p:spPr>
          <a:xfrm>
            <a:off x="465104" y="2311943"/>
            <a:ext cx="6568441" cy="3605714"/>
          </a:xfrm>
        </p:spPr>
        <p:txBody>
          <a:bodyPr>
            <a:normAutofit/>
          </a:bodyPr>
          <a:lstStyle/>
          <a:p>
            <a:pPr marL="0" indent="0">
              <a:buNone/>
            </a:pPr>
            <a:r>
              <a:rPr lang="en-US" sz="2400" dirty="0"/>
              <a:t>SCATT is designed to provide aspiring educators with opportunities outside of their coursework to develop the skills and leadership traits needed to become a highly effective teacher!</a:t>
            </a:r>
          </a:p>
        </p:txBody>
      </p:sp>
      <p:sp>
        <p:nvSpPr>
          <p:cNvPr id="6" name="Footer Placeholder 5">
            <a:extLst>
              <a:ext uri="{FF2B5EF4-FFF2-40B4-BE49-F238E27FC236}">
                <a16:creationId xmlns:a16="http://schemas.microsoft.com/office/drawing/2014/main" id="{2E312420-D1AC-4E91-BE24-4B6991D2BA0F}"/>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a:ln>
                  <a:noFill/>
                </a:ln>
                <a:solidFill>
                  <a:srgbClr val="FFFFFF"/>
                </a:solidFill>
                <a:effectLst/>
                <a:uLnTx/>
                <a:uFillTx/>
                <a:latin typeface="Arial" panose="020B0604020202020204"/>
                <a:ea typeface="+mn-ea"/>
                <a:cs typeface="+mn-cs"/>
              </a:rPr>
              <a:t>UNIVERSITY OF SOUTH FLORIDA</a:t>
            </a:r>
            <a:endPar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DC47CDEA-FFFD-429E-E414-142840F336A7}"/>
              </a:ext>
            </a:extLst>
          </p:cNvPr>
          <p:cNvSpPr txBox="1">
            <a:spLocks/>
          </p:cNvSpPr>
          <p:nvPr/>
        </p:nvSpPr>
        <p:spPr>
          <a:xfrm>
            <a:off x="465104" y="327983"/>
            <a:ext cx="10515600" cy="1857379"/>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1" kern="1200">
                <a:solidFill>
                  <a:srgbClr val="006747"/>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College of Education</a:t>
            </a:r>
            <a:b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Student Engagement:</a:t>
            </a:r>
            <a:b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br>
            <a:r>
              <a:rPr kumimoji="0" lang="en-US" sz="2800" b="1" i="1" u="none" strike="noStrike" kern="1200" cap="none" spc="0" normalizeH="0" baseline="0" noProof="0" dirty="0" err="1">
                <a:ln>
                  <a:noFill/>
                </a:ln>
                <a:solidFill>
                  <a:srgbClr val="006747"/>
                </a:solidFill>
                <a:effectLst/>
                <a:uLnTx/>
                <a:uFillTx/>
                <a:latin typeface="Arial" panose="020B0604020202020204" pitchFamily="34" charset="0"/>
                <a:ea typeface="+mj-ea"/>
                <a:cs typeface="Arial" panose="020B0604020202020204" pitchFamily="34" charset="0"/>
              </a:rPr>
              <a:t>SunCoast</a:t>
            </a:r>
            <a:r>
              <a:rPr kumimoji="0" lang="en-US" sz="2800" b="1" i="1"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 Area Teacher Training</a:t>
            </a:r>
          </a:p>
          <a:p>
            <a:pPr marL="0" marR="0" lvl="0" indent="0" algn="l" defTabSz="914377" rtl="0" eaLnBrk="1" fontAlgn="auto" latinLnBrk="0" hangingPunct="1">
              <a:lnSpc>
                <a:spcPct val="90000"/>
              </a:lnSpc>
              <a:spcBef>
                <a:spcPct val="0"/>
              </a:spcBef>
              <a:spcAft>
                <a:spcPts val="0"/>
              </a:spcAft>
              <a:buClrTx/>
              <a:buSzTx/>
              <a:buFontTx/>
              <a:buNone/>
              <a:tabLst/>
              <a:defRPr/>
            </a:pPr>
            <a:r>
              <a:rPr lang="en-US" sz="2800" i="1" dirty="0"/>
              <a:t>Leadership Program (SCATT)</a:t>
            </a:r>
            <a:endParaRPr kumimoji="0" lang="en-US" sz="2800" b="1" i="1"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endParaRPr>
          </a:p>
        </p:txBody>
      </p:sp>
      <p:cxnSp>
        <p:nvCxnSpPr>
          <p:cNvPr id="18" name="Straight Connector 17">
            <a:extLst>
              <a:ext uri="{FF2B5EF4-FFF2-40B4-BE49-F238E27FC236}">
                <a16:creationId xmlns:a16="http://schemas.microsoft.com/office/drawing/2014/main" id="{066FA3B0-5F84-E072-5FFC-F5343791D412}"/>
              </a:ext>
            </a:extLst>
          </p:cNvPr>
          <p:cNvCxnSpPr>
            <a:cxnSpLocks/>
          </p:cNvCxnSpPr>
          <p:nvPr/>
        </p:nvCxnSpPr>
        <p:spPr>
          <a:xfrm>
            <a:off x="557004" y="2174705"/>
            <a:ext cx="6273212" cy="0"/>
          </a:xfrm>
          <a:prstGeom prst="line">
            <a:avLst/>
          </a:prstGeom>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645694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posing for a photo&#10;&#10;AI-generated content may be incorrect.">
            <a:extLst>
              <a:ext uri="{FF2B5EF4-FFF2-40B4-BE49-F238E27FC236}">
                <a16:creationId xmlns:a16="http://schemas.microsoft.com/office/drawing/2014/main" id="{F28FDA1D-5982-1A31-EA24-169220985EE7}"/>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24247" b="12271"/>
          <a:stretch/>
        </p:blipFill>
        <p:spPr>
          <a:xfrm>
            <a:off x="-1" y="0"/>
            <a:ext cx="5074809" cy="2794590"/>
          </a:xfrm>
        </p:spPr>
      </p:pic>
      <p:sp>
        <p:nvSpPr>
          <p:cNvPr id="9" name="Content Placeholder 8">
            <a:extLst>
              <a:ext uri="{FF2B5EF4-FFF2-40B4-BE49-F238E27FC236}">
                <a16:creationId xmlns:a16="http://schemas.microsoft.com/office/drawing/2014/main" id="{EF6ABAC6-056C-BE9D-6848-324932E0B56A}"/>
              </a:ext>
            </a:extLst>
          </p:cNvPr>
          <p:cNvSpPr>
            <a:spLocks noGrp="1"/>
          </p:cNvSpPr>
          <p:nvPr>
            <p:ph idx="1"/>
          </p:nvPr>
        </p:nvSpPr>
        <p:spPr>
          <a:xfrm>
            <a:off x="5301924" y="2231156"/>
            <a:ext cx="6890076" cy="4057463"/>
          </a:xfrm>
        </p:spPr>
        <p:txBody>
          <a:bodyPr/>
          <a:lstStyle/>
          <a:p>
            <a:pPr marL="0" indent="0">
              <a:buNone/>
            </a:pPr>
            <a:r>
              <a:rPr lang="en-US" sz="2400" dirty="0"/>
              <a:t>AHFP provides exercise science majors with professional development and leadership experiences. Activities include:</a:t>
            </a:r>
          </a:p>
          <a:p>
            <a:pPr>
              <a:lnSpc>
                <a:spcPct val="100000"/>
              </a:lnSpc>
              <a:spcBef>
                <a:spcPts val="0"/>
              </a:spcBef>
            </a:pPr>
            <a:r>
              <a:rPr lang="en-US" sz="2400" dirty="0"/>
              <a:t>preparing for certifications</a:t>
            </a:r>
          </a:p>
          <a:p>
            <a:pPr>
              <a:lnSpc>
                <a:spcPct val="100000"/>
              </a:lnSpc>
              <a:spcBef>
                <a:spcPts val="0"/>
              </a:spcBef>
            </a:pPr>
            <a:r>
              <a:rPr lang="en-US" sz="2400" dirty="0"/>
              <a:t>attending professional conferences</a:t>
            </a:r>
          </a:p>
          <a:p>
            <a:pPr>
              <a:lnSpc>
                <a:spcPct val="100000"/>
              </a:lnSpc>
              <a:spcBef>
                <a:spcPts val="0"/>
              </a:spcBef>
            </a:pPr>
            <a:r>
              <a:rPr lang="en-US" sz="2400" dirty="0"/>
              <a:t>participating in community projects and programs</a:t>
            </a:r>
          </a:p>
          <a:p>
            <a:pPr>
              <a:lnSpc>
                <a:spcPct val="100000"/>
              </a:lnSpc>
              <a:spcBef>
                <a:spcPts val="0"/>
              </a:spcBef>
            </a:pPr>
            <a:r>
              <a:rPr lang="en-US" sz="2400" dirty="0"/>
              <a:t>coordinating many local educational and social events</a:t>
            </a:r>
          </a:p>
          <a:p>
            <a:endParaRPr lang="en-US" dirty="0"/>
          </a:p>
        </p:txBody>
      </p:sp>
      <p:sp>
        <p:nvSpPr>
          <p:cNvPr id="8" name="Title 7">
            <a:extLst>
              <a:ext uri="{FF2B5EF4-FFF2-40B4-BE49-F238E27FC236}">
                <a16:creationId xmlns:a16="http://schemas.microsoft.com/office/drawing/2014/main" id="{894D7A67-2FE1-775D-B8EF-0C34F1D24BD2}"/>
              </a:ext>
            </a:extLst>
          </p:cNvPr>
          <p:cNvSpPr>
            <a:spLocks noGrp="1"/>
          </p:cNvSpPr>
          <p:nvPr>
            <p:ph type="title"/>
          </p:nvPr>
        </p:nvSpPr>
        <p:spPr>
          <a:xfrm>
            <a:off x="5211016" y="362060"/>
            <a:ext cx="6890075" cy="917987"/>
          </a:xfrm>
        </p:spPr>
        <p:txBody>
          <a:bodyPr>
            <a:noAutofit/>
          </a:bodyPr>
          <a:lstStyle/>
          <a:p>
            <a: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College of Education</a:t>
            </a:r>
            <a:b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Student Engagement:</a:t>
            </a:r>
            <a:b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br>
            <a:r>
              <a:rPr kumimoji="0" lang="en-US" sz="2800" b="1" i="1"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Exercise Science Alliance of Health and Fitness Professionals</a:t>
            </a:r>
            <a:br>
              <a:rPr kumimoji="0" lang="en-US" b="1" i="1"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br>
            <a:endParaRPr lang="en-US" dirty="0"/>
          </a:p>
        </p:txBody>
      </p:sp>
      <p:sp>
        <p:nvSpPr>
          <p:cNvPr id="6" name="Footer Placeholder 5">
            <a:extLst>
              <a:ext uri="{FF2B5EF4-FFF2-40B4-BE49-F238E27FC236}">
                <a16:creationId xmlns:a16="http://schemas.microsoft.com/office/drawing/2014/main" id="{2E312420-D1AC-4E91-BE24-4B6991D2BA0F}"/>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a:ln>
                  <a:noFill/>
                </a:ln>
                <a:solidFill>
                  <a:srgbClr val="FFFFFF"/>
                </a:solidFill>
                <a:effectLst/>
                <a:uLnTx/>
                <a:uFillTx/>
                <a:latin typeface="Arial" panose="020B0604020202020204"/>
                <a:ea typeface="+mn-ea"/>
                <a:cs typeface="+mn-cs"/>
              </a:rPr>
              <a:t>UNIVERSITY OF SOUTH FLORIDA</a:t>
            </a:r>
            <a:endPar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DC47CDEA-FFFD-429E-E414-142840F336A7}"/>
              </a:ext>
            </a:extLst>
          </p:cNvPr>
          <p:cNvSpPr txBox="1">
            <a:spLocks/>
          </p:cNvSpPr>
          <p:nvPr/>
        </p:nvSpPr>
        <p:spPr>
          <a:xfrm>
            <a:off x="723899" y="483260"/>
            <a:ext cx="5970199" cy="2466975"/>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1" kern="1200">
                <a:solidFill>
                  <a:srgbClr val="006747"/>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endParaRPr>
          </a:p>
        </p:txBody>
      </p:sp>
      <p:sp>
        <p:nvSpPr>
          <p:cNvPr id="7" name="Content Placeholder 3">
            <a:extLst>
              <a:ext uri="{FF2B5EF4-FFF2-40B4-BE49-F238E27FC236}">
                <a16:creationId xmlns:a16="http://schemas.microsoft.com/office/drawing/2014/main" id="{3E04CA46-525D-ED3D-F0B0-13C59FA7DF86}"/>
              </a:ext>
            </a:extLst>
          </p:cNvPr>
          <p:cNvSpPr txBox="1">
            <a:spLocks/>
          </p:cNvSpPr>
          <p:nvPr/>
        </p:nvSpPr>
        <p:spPr>
          <a:xfrm>
            <a:off x="723898" y="2636688"/>
            <a:ext cx="6568441" cy="3246400"/>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dirty="0"/>
          </a:p>
        </p:txBody>
      </p:sp>
      <p:cxnSp>
        <p:nvCxnSpPr>
          <p:cNvPr id="12" name="Straight Connector 11">
            <a:extLst>
              <a:ext uri="{FF2B5EF4-FFF2-40B4-BE49-F238E27FC236}">
                <a16:creationId xmlns:a16="http://schemas.microsoft.com/office/drawing/2014/main" id="{9DA7A01C-4B9A-486C-8AB6-EF261B5E065B}"/>
              </a:ext>
            </a:extLst>
          </p:cNvPr>
          <p:cNvCxnSpPr>
            <a:cxnSpLocks/>
          </p:cNvCxnSpPr>
          <p:nvPr/>
        </p:nvCxnSpPr>
        <p:spPr>
          <a:xfrm>
            <a:off x="5326909" y="2074514"/>
            <a:ext cx="6273212" cy="0"/>
          </a:xfrm>
          <a:prstGeom prst="line">
            <a:avLst/>
          </a:prstGeom>
          <a:ln/>
        </p:spPr>
        <p:style>
          <a:lnRef idx="1">
            <a:schemeClr val="accent4"/>
          </a:lnRef>
          <a:fillRef idx="0">
            <a:schemeClr val="accent4"/>
          </a:fillRef>
          <a:effectRef idx="0">
            <a:schemeClr val="accent4"/>
          </a:effectRef>
          <a:fontRef idx="minor">
            <a:schemeClr val="tx1"/>
          </a:fontRef>
        </p:style>
      </p:cxnSp>
      <p:pic>
        <p:nvPicPr>
          <p:cNvPr id="13" name="Picture 12" descr="A group of men posing for a picture with a mascot&#10;&#10;AI-generated content may be incorrect.">
            <a:extLst>
              <a:ext uri="{FF2B5EF4-FFF2-40B4-BE49-F238E27FC236}">
                <a16:creationId xmlns:a16="http://schemas.microsoft.com/office/drawing/2014/main" id="{F105DC28-D343-D1E2-C3D6-FBB984E4CCEB}"/>
              </a:ext>
            </a:extLst>
          </p:cNvPr>
          <p:cNvPicPr>
            <a:picLocks noChangeAspect="1"/>
          </p:cNvPicPr>
          <p:nvPr/>
        </p:nvPicPr>
        <p:blipFill>
          <a:blip r:embed="rId4">
            <a:extLst>
              <a:ext uri="{28A0092B-C50C-407E-A947-70E740481C1C}">
                <a14:useLocalDpi xmlns:a14="http://schemas.microsoft.com/office/drawing/2010/main" val="0"/>
              </a:ext>
            </a:extLst>
          </a:blip>
          <a:srcRect l="4289" r="12737"/>
          <a:stretch/>
        </p:blipFill>
        <p:spPr>
          <a:xfrm>
            <a:off x="-1938" y="2927384"/>
            <a:ext cx="2431185" cy="3293190"/>
          </a:xfrm>
          <a:prstGeom prst="rect">
            <a:avLst/>
          </a:prstGeom>
        </p:spPr>
      </p:pic>
      <p:pic>
        <p:nvPicPr>
          <p:cNvPr id="15" name="Picture 14" descr="A group of people sitting at a table&#10;&#10;AI-generated content may be incorrect.">
            <a:extLst>
              <a:ext uri="{FF2B5EF4-FFF2-40B4-BE49-F238E27FC236}">
                <a16:creationId xmlns:a16="http://schemas.microsoft.com/office/drawing/2014/main" id="{B3B7BBCC-9C25-92D1-D9C7-4B1A4329E138}"/>
              </a:ext>
            </a:extLst>
          </p:cNvPr>
          <p:cNvPicPr>
            <a:picLocks noChangeAspect="1"/>
          </p:cNvPicPr>
          <p:nvPr/>
        </p:nvPicPr>
        <p:blipFill>
          <a:blip r:embed="rId5">
            <a:extLst>
              <a:ext uri="{28A0092B-C50C-407E-A947-70E740481C1C}">
                <a14:useLocalDpi xmlns:a14="http://schemas.microsoft.com/office/drawing/2010/main" val="0"/>
              </a:ext>
            </a:extLst>
          </a:blip>
          <a:srcRect l="4904" t="19816" r="13045"/>
          <a:stretch/>
        </p:blipFill>
        <p:spPr>
          <a:xfrm>
            <a:off x="2541181" y="2933154"/>
            <a:ext cx="2522995" cy="3287419"/>
          </a:xfrm>
          <a:prstGeom prst="rect">
            <a:avLst/>
          </a:prstGeom>
        </p:spPr>
      </p:pic>
    </p:spTree>
    <p:extLst>
      <p:ext uri="{BB962C8B-B14F-4D97-AF65-F5344CB8AC3E}">
        <p14:creationId xmlns:p14="http://schemas.microsoft.com/office/powerpoint/2010/main" val="4140489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B6EDE8-FE34-A84B-A5AA-D8D4F76E12C9}"/>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rPr>
              <a:t>UNIVERSITY OF SOUTH FLORIDA</a:t>
            </a:r>
          </a:p>
        </p:txBody>
      </p:sp>
      <p:sp>
        <p:nvSpPr>
          <p:cNvPr id="35" name="Content Placeholder 2">
            <a:extLst>
              <a:ext uri="{FF2B5EF4-FFF2-40B4-BE49-F238E27FC236}">
                <a16:creationId xmlns:a16="http://schemas.microsoft.com/office/drawing/2014/main" id="{2515D9A3-E3FE-C3F8-7D46-4E1FA140B4AF}"/>
              </a:ext>
            </a:extLst>
          </p:cNvPr>
          <p:cNvSpPr>
            <a:spLocks noGrp="1"/>
          </p:cNvSpPr>
          <p:nvPr>
            <p:ph idx="1"/>
          </p:nvPr>
        </p:nvSpPr>
        <p:spPr>
          <a:xfrm>
            <a:off x="402265" y="1061261"/>
            <a:ext cx="7263810" cy="4962905"/>
          </a:xfrm>
        </p:spPr>
        <p:txBody>
          <a:bodyPr>
            <a:normAutofit lnSpcReduction="10000"/>
          </a:bodyPr>
          <a:lstStyle/>
          <a:p>
            <a:pPr marL="0" indent="0">
              <a:buNone/>
            </a:pPr>
            <a:r>
              <a:rPr lang="en-US" sz="2400" dirty="0"/>
              <a:t>Currently, college students pursuing degrees in education are rewarded with privileged access to unique financial aid opportunities</a:t>
            </a:r>
            <a:r>
              <a:rPr lang="en-US" sz="2400" b="1" dirty="0"/>
              <a:t>!</a:t>
            </a:r>
            <a:endParaRPr lang="en-US" sz="2400" dirty="0"/>
          </a:p>
          <a:p>
            <a:r>
              <a:rPr lang="en-US" sz="2400" dirty="0"/>
              <a:t>National Teaching Scholarships</a:t>
            </a:r>
          </a:p>
          <a:p>
            <a:pPr lvl="1"/>
            <a:r>
              <a:rPr lang="en-US" sz="2000" dirty="0"/>
              <a:t>TEACH Grant</a:t>
            </a:r>
          </a:p>
          <a:p>
            <a:r>
              <a:rPr lang="en-US" sz="2400" dirty="0"/>
              <a:t>USF College of Education Specific Scholarships</a:t>
            </a:r>
          </a:p>
          <a:p>
            <a:pPr lvl="1"/>
            <a:r>
              <a:rPr lang="en-US" sz="2000" i="1" dirty="0"/>
              <a:t>We awarded more than $400,000 annually!</a:t>
            </a:r>
          </a:p>
          <a:p>
            <a:pPr lvl="1"/>
            <a:r>
              <a:rPr lang="en-US" dirty="0"/>
              <a:t>The scholarship application period for USF is mid-December to mid-May for the majority of our scholarships. </a:t>
            </a:r>
            <a:r>
              <a:rPr lang="en-US" dirty="0">
                <a:hlinkClick r:id="rId3" tooltip="https://www.usf.edu/education/for-students/scholarships-grants.aspx"/>
              </a:rPr>
              <a:t>https://www.usf.edu/education/for-students/scholarships-grants.aspx</a:t>
            </a:r>
            <a:endParaRPr lang="en-US" sz="2000" i="1" dirty="0"/>
          </a:p>
          <a:p>
            <a:pPr lvl="1"/>
            <a:r>
              <a:rPr lang="en-US" sz="2000" dirty="0"/>
              <a:t>For more information, email: </a:t>
            </a:r>
            <a:r>
              <a:rPr lang="en-US" sz="2000" b="1" dirty="0"/>
              <a:t>eduscholarships@usf.edu</a:t>
            </a:r>
          </a:p>
        </p:txBody>
      </p:sp>
      <p:sp>
        <p:nvSpPr>
          <p:cNvPr id="5" name="Title 1">
            <a:extLst>
              <a:ext uri="{FF2B5EF4-FFF2-40B4-BE49-F238E27FC236}">
                <a16:creationId xmlns:a16="http://schemas.microsoft.com/office/drawing/2014/main" id="{45EB98C9-8269-B37C-F7D8-52354A2CC735}"/>
              </a:ext>
            </a:extLst>
          </p:cNvPr>
          <p:cNvSpPr>
            <a:spLocks noGrp="1"/>
          </p:cNvSpPr>
          <p:nvPr>
            <p:ph type="title"/>
          </p:nvPr>
        </p:nvSpPr>
        <p:spPr>
          <a:xfrm>
            <a:off x="402264" y="409945"/>
            <a:ext cx="6577013" cy="923551"/>
          </a:xfrm>
        </p:spPr>
        <p:txBody>
          <a:bodyPr>
            <a:normAutofit/>
          </a:bodyPr>
          <a:lstStyle/>
          <a:p>
            <a:r>
              <a:rPr lang="en-US" sz="2800" dirty="0"/>
              <a:t>Financial Support</a:t>
            </a:r>
          </a:p>
        </p:txBody>
      </p:sp>
      <p:cxnSp>
        <p:nvCxnSpPr>
          <p:cNvPr id="6" name="Straight Connector 5">
            <a:extLst>
              <a:ext uri="{FF2B5EF4-FFF2-40B4-BE49-F238E27FC236}">
                <a16:creationId xmlns:a16="http://schemas.microsoft.com/office/drawing/2014/main" id="{C8D3330F-C4A9-AEDD-47CE-EFB4D241A68A}"/>
              </a:ext>
            </a:extLst>
          </p:cNvPr>
          <p:cNvCxnSpPr>
            <a:cxnSpLocks/>
          </p:cNvCxnSpPr>
          <p:nvPr/>
        </p:nvCxnSpPr>
        <p:spPr>
          <a:xfrm>
            <a:off x="487992" y="925886"/>
            <a:ext cx="3350361" cy="0"/>
          </a:xfrm>
          <a:prstGeom prst="line">
            <a:avLst/>
          </a:prstGeom>
          <a:ln/>
        </p:spPr>
        <p:style>
          <a:lnRef idx="1">
            <a:schemeClr val="accent4"/>
          </a:lnRef>
          <a:fillRef idx="0">
            <a:schemeClr val="accent4"/>
          </a:fillRef>
          <a:effectRef idx="0">
            <a:schemeClr val="accent4"/>
          </a:effectRef>
          <a:fontRef idx="minor">
            <a:schemeClr val="tx1"/>
          </a:fontRef>
        </p:style>
      </p:cxnSp>
      <p:pic>
        <p:nvPicPr>
          <p:cNvPr id="4" name="Picture 3">
            <a:extLst>
              <a:ext uri="{FF2B5EF4-FFF2-40B4-BE49-F238E27FC236}">
                <a16:creationId xmlns:a16="http://schemas.microsoft.com/office/drawing/2014/main" id="{64E05A03-C976-D232-E843-A29CB29F2D80}"/>
              </a:ext>
            </a:extLst>
          </p:cNvPr>
          <p:cNvPicPr>
            <a:picLocks noChangeAspect="1"/>
          </p:cNvPicPr>
          <p:nvPr/>
        </p:nvPicPr>
        <p:blipFill>
          <a:blip r:embed="rId4">
            <a:extLst>
              <a:ext uri="{28A0092B-C50C-407E-A947-70E740481C1C}">
                <a14:useLocalDpi xmlns:a14="http://schemas.microsoft.com/office/drawing/2010/main" val="0"/>
              </a:ext>
            </a:extLst>
          </a:blip>
          <a:srcRect l="204" r="1"/>
          <a:stretch>
            <a:fillRect/>
          </a:stretch>
        </p:blipFill>
        <p:spPr>
          <a:xfrm>
            <a:off x="7868963" y="4131"/>
            <a:ext cx="4323037" cy="2887925"/>
          </a:xfrm>
          <a:prstGeom prst="rect">
            <a:avLst/>
          </a:prstGeom>
        </p:spPr>
      </p:pic>
      <p:pic>
        <p:nvPicPr>
          <p:cNvPr id="8" name="Picture 7">
            <a:extLst>
              <a:ext uri="{FF2B5EF4-FFF2-40B4-BE49-F238E27FC236}">
                <a16:creationId xmlns:a16="http://schemas.microsoft.com/office/drawing/2014/main" id="{4AB672CC-A882-45CE-1B4D-CCDE97354025}"/>
              </a:ext>
            </a:extLst>
          </p:cNvPr>
          <p:cNvPicPr>
            <a:picLocks noChangeAspect="1"/>
          </p:cNvPicPr>
          <p:nvPr/>
        </p:nvPicPr>
        <p:blipFill>
          <a:blip r:embed="rId5">
            <a:extLst>
              <a:ext uri="{28A0092B-C50C-407E-A947-70E740481C1C}">
                <a14:useLocalDpi xmlns:a14="http://schemas.microsoft.com/office/drawing/2010/main" val="0"/>
              </a:ext>
            </a:extLst>
          </a:blip>
          <a:srcRect l="1906" t="1798" r="8351" b="1"/>
          <a:stretch>
            <a:fillRect/>
          </a:stretch>
        </p:blipFill>
        <p:spPr>
          <a:xfrm>
            <a:off x="7870745" y="3062177"/>
            <a:ext cx="4323037" cy="3157868"/>
          </a:xfrm>
          <a:prstGeom prst="rect">
            <a:avLst/>
          </a:prstGeom>
        </p:spPr>
      </p:pic>
    </p:spTree>
    <p:extLst>
      <p:ext uri="{BB962C8B-B14F-4D97-AF65-F5344CB8AC3E}">
        <p14:creationId xmlns:p14="http://schemas.microsoft.com/office/powerpoint/2010/main" val="764822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descr="A group of people pointing at something&#10;&#10;Description automatically generated">
            <a:extLst>
              <a:ext uri="{FF2B5EF4-FFF2-40B4-BE49-F238E27FC236}">
                <a16:creationId xmlns:a16="http://schemas.microsoft.com/office/drawing/2014/main" id="{7FFA20BE-1678-CB6E-17C9-3157341CBB70}"/>
              </a:ext>
            </a:extLst>
          </p:cNvPr>
          <p:cNvPicPr>
            <a:picLocks noChangeAspect="1"/>
          </p:cNvPicPr>
          <p:nvPr/>
        </p:nvPicPr>
        <p:blipFill>
          <a:blip r:embed="rId3"/>
          <a:srcRect l="3050" r="3050"/>
          <a:stretch>
            <a:fillRect/>
          </a:stretch>
        </p:blipFill>
        <p:spPr>
          <a:xfrm>
            <a:off x="6156960" y="0"/>
            <a:ext cx="6035040" cy="6858000"/>
          </a:xfrm>
          <a:prstGeom prst="rect">
            <a:avLst/>
          </a:prstGeom>
        </p:spPr>
      </p:pic>
      <p:pic>
        <p:nvPicPr>
          <p:cNvPr id="9" name="Picture Placeholder 9" descr="A person walking on a sidewalk&#10;&#10;Description automatically generated">
            <a:extLst>
              <a:ext uri="{FF2B5EF4-FFF2-40B4-BE49-F238E27FC236}">
                <a16:creationId xmlns:a16="http://schemas.microsoft.com/office/drawing/2014/main" id="{78EFB27C-BE07-F5CA-BA8D-1E8B03D91C55}"/>
              </a:ext>
            </a:extLst>
          </p:cNvPr>
          <p:cNvPicPr>
            <a:picLocks noChangeAspect="1"/>
          </p:cNvPicPr>
          <p:nvPr/>
        </p:nvPicPr>
        <p:blipFill>
          <a:blip r:embed="rId4"/>
          <a:srcRect t="380" b="380"/>
          <a:stretch>
            <a:fillRect/>
          </a:stretch>
        </p:blipFill>
        <p:spPr>
          <a:xfrm>
            <a:off x="0" y="0"/>
            <a:ext cx="6035040" cy="6858000"/>
          </a:xfrm>
          <a:prstGeom prst="rect">
            <a:avLst/>
          </a:prstGeom>
          <a:solidFill>
            <a:srgbClr val="DCDCDC">
              <a:alpha val="49804"/>
            </a:srgbClr>
          </a:solidFill>
          <a:ln w="28575">
            <a:noFill/>
          </a:ln>
        </p:spPr>
      </p:pic>
      <p:sp>
        <p:nvSpPr>
          <p:cNvPr id="7" name="Rectangle">
            <a:extLst>
              <a:ext uri="{FF2B5EF4-FFF2-40B4-BE49-F238E27FC236}">
                <a16:creationId xmlns:a16="http://schemas.microsoft.com/office/drawing/2014/main" id="{4B9895F1-99CF-4748-B3C6-4478F6D2698E}"/>
              </a:ext>
            </a:extLst>
          </p:cNvPr>
          <p:cNvSpPr/>
          <p:nvPr/>
        </p:nvSpPr>
        <p:spPr>
          <a:xfrm>
            <a:off x="0" y="-1"/>
            <a:ext cx="12192000" cy="6858000"/>
          </a:xfrm>
          <a:prstGeom prst="rect">
            <a:avLst/>
          </a:prstGeom>
          <a:solidFill>
            <a:schemeClr val="accent1">
              <a:alpha val="80000"/>
            </a:schemeClr>
          </a:solidFill>
          <a:ln w="12700">
            <a:miter lim="400000"/>
          </a:ln>
        </p:spPr>
        <p:txBody>
          <a:bodyPr lIns="38100" tIns="38100" rIns="38100" bIns="38100" anchor="ctr"/>
          <a:lstStyle/>
          <a:p>
            <a:pPr marL="0" marR="0" lvl="0" indent="0" algn="ctr" defTabSz="228600" rtl="0" eaLnBrk="1" fontAlgn="auto" latinLnBrk="0" hangingPunct="0">
              <a:lnSpc>
                <a:spcPct val="80000"/>
              </a:lnSpc>
              <a:spcBef>
                <a:spcPts val="0"/>
              </a:spcBef>
              <a:spcAft>
                <a:spcPts val="0"/>
              </a:spcAft>
              <a:buClrTx/>
              <a:buSzTx/>
              <a:buFontTx/>
              <a:buNone/>
              <a:tabLst/>
              <a:defRPr baseline="-14814">
                <a:solidFill>
                  <a:srgbClr val="4267B2"/>
                </a:solidFill>
              </a:defRPr>
            </a:pPr>
            <a:endParaRPr kumimoji="0" sz="2700" b="0" i="0" u="none" strike="noStrike" kern="0" cap="none" spc="0" normalizeH="0" baseline="-14814" noProof="0">
              <a:ln>
                <a:noFill/>
              </a:ln>
              <a:solidFill>
                <a:srgbClr val="4267B2"/>
              </a:solidFill>
              <a:effectLst/>
              <a:uLnTx/>
              <a:uFillTx/>
              <a:latin typeface="FreightSansLFPro"/>
              <a:ea typeface="+mn-ea"/>
              <a:cs typeface="+mn-cs"/>
              <a:sym typeface="FreightSansLFPro"/>
            </a:endParaRPr>
          </a:p>
        </p:txBody>
      </p:sp>
      <p:sp>
        <p:nvSpPr>
          <p:cNvPr id="2" name="Title 1">
            <a:extLst>
              <a:ext uri="{FF2B5EF4-FFF2-40B4-BE49-F238E27FC236}">
                <a16:creationId xmlns:a16="http://schemas.microsoft.com/office/drawing/2014/main" id="{45CA8587-5C18-5CF6-AC05-16013E4ECD51}"/>
              </a:ext>
            </a:extLst>
          </p:cNvPr>
          <p:cNvSpPr txBox="1">
            <a:spLocks/>
          </p:cNvSpPr>
          <p:nvPr/>
        </p:nvSpPr>
        <p:spPr>
          <a:xfrm>
            <a:off x="2313719" y="1711613"/>
            <a:ext cx="7435215" cy="3748031"/>
          </a:xfrm>
          <a:prstGeom prst="rect">
            <a:avLst/>
          </a:prstGeom>
        </p:spPr>
        <p:txBody>
          <a:bodyPr lIns="91440" tIns="45720" rIns="91440" bIns="45720" anchor="t">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FFFF"/>
                </a:solidFill>
                <a:latin typeface="Fave Script Bold Pro"/>
              </a:rPr>
              <a:t>Time for Questions!</a:t>
            </a:r>
          </a:p>
          <a:p>
            <a:pPr algn="ctr"/>
            <a:endParaRPr lang="en-US" sz="6600" dirty="0">
              <a:solidFill>
                <a:srgbClr val="FFFFFF"/>
              </a:solidFill>
              <a:latin typeface="Fave Script Bold Pro" pitchFamily="2" charset="0"/>
            </a:endParaRPr>
          </a:p>
          <a:p>
            <a:pPr algn="ctr"/>
            <a:r>
              <a:rPr lang="en-US" sz="6600">
                <a:solidFill>
                  <a:srgbClr val="FFFFFF"/>
                </a:solidFill>
                <a:latin typeface="Fave Script Bold Pro"/>
              </a:rPr>
              <a:t>How can we help today?</a:t>
            </a:r>
            <a:endParaRPr lang="en-US" sz="6600" dirty="0">
              <a:solidFill>
                <a:srgbClr val="FFFFFF"/>
              </a:solidFill>
              <a:latin typeface="Fave Script Bold Pro" pitchFamily="2" charset="0"/>
            </a:endParaRPr>
          </a:p>
        </p:txBody>
      </p:sp>
    </p:spTree>
    <p:extLst>
      <p:ext uri="{BB962C8B-B14F-4D97-AF65-F5344CB8AC3E}">
        <p14:creationId xmlns:p14="http://schemas.microsoft.com/office/powerpoint/2010/main" val="1093088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B6EDE8-FE34-A84B-A5AA-D8D4F76E12C9}"/>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rPr>
              <a:t>UNIVERSITY OF SOUTH FLORIDA</a:t>
            </a:r>
          </a:p>
        </p:txBody>
      </p:sp>
      <p:sp>
        <p:nvSpPr>
          <p:cNvPr id="9" name="TextBox 8">
            <a:extLst>
              <a:ext uri="{FF2B5EF4-FFF2-40B4-BE49-F238E27FC236}">
                <a16:creationId xmlns:a16="http://schemas.microsoft.com/office/drawing/2014/main" id="{FDA718D7-B4D9-F7C3-86AA-75DBA4BA4E8C}"/>
              </a:ext>
            </a:extLst>
          </p:cNvPr>
          <p:cNvSpPr txBox="1"/>
          <p:nvPr/>
        </p:nvSpPr>
        <p:spPr>
          <a:xfrm>
            <a:off x="3623354" y="4677181"/>
            <a:ext cx="2208247" cy="1046440"/>
          </a:xfrm>
          <a:prstGeom prst="rect">
            <a:avLst/>
          </a:prstGeom>
          <a:noFill/>
        </p:spPr>
        <p:txBody>
          <a:bodyPr wrap="square" rtlCol="0">
            <a:spAutoFit/>
          </a:bodyPr>
          <a:lstStyle/>
          <a:p>
            <a:pPr algn="ctr"/>
            <a:r>
              <a:rPr lang="en-US" b="1" dirty="0">
                <a:solidFill>
                  <a:srgbClr val="466069"/>
                </a:solidFill>
              </a:rPr>
              <a:t>Gitana Garcia</a:t>
            </a:r>
          </a:p>
          <a:p>
            <a:pPr algn="ctr"/>
            <a:r>
              <a:rPr lang="en-US" sz="1600" b="1" dirty="0">
                <a:solidFill>
                  <a:srgbClr val="466069"/>
                </a:solidFill>
              </a:rPr>
              <a:t>gitanag@usf.edu</a:t>
            </a:r>
          </a:p>
          <a:p>
            <a:pPr marL="91440" lvl="1">
              <a:buFont typeface="Arial" panose="020B0604020202020204" pitchFamily="34" charset="0"/>
              <a:buChar char="•"/>
            </a:pPr>
            <a:r>
              <a:rPr lang="en-US" sz="1400" dirty="0">
                <a:solidFill>
                  <a:srgbClr val="466069"/>
                </a:solidFill>
              </a:rPr>
              <a:t>Exercise Science and Kinesiology</a:t>
            </a:r>
          </a:p>
        </p:txBody>
      </p:sp>
      <p:sp>
        <p:nvSpPr>
          <p:cNvPr id="10" name="TextBox 9">
            <a:extLst>
              <a:ext uri="{FF2B5EF4-FFF2-40B4-BE49-F238E27FC236}">
                <a16:creationId xmlns:a16="http://schemas.microsoft.com/office/drawing/2014/main" id="{270A532D-E119-1FBB-DF62-33F83EBFD5F2}"/>
              </a:ext>
            </a:extLst>
          </p:cNvPr>
          <p:cNvSpPr txBox="1"/>
          <p:nvPr/>
        </p:nvSpPr>
        <p:spPr>
          <a:xfrm>
            <a:off x="822459" y="4677181"/>
            <a:ext cx="2626614" cy="1261884"/>
          </a:xfrm>
          <a:prstGeom prst="rect">
            <a:avLst/>
          </a:prstGeom>
          <a:noFill/>
        </p:spPr>
        <p:txBody>
          <a:bodyPr wrap="square" rtlCol="0">
            <a:spAutoFit/>
          </a:bodyPr>
          <a:lstStyle/>
          <a:p>
            <a:pPr algn="ctr"/>
            <a:r>
              <a:rPr lang="en-US" b="1" dirty="0">
                <a:solidFill>
                  <a:srgbClr val="466069"/>
                </a:solidFill>
              </a:rPr>
              <a:t>Bobby Brown</a:t>
            </a:r>
          </a:p>
          <a:p>
            <a:pPr algn="ctr"/>
            <a:r>
              <a:rPr lang="en-US" sz="1600" b="1" dirty="0">
                <a:solidFill>
                  <a:srgbClr val="466069"/>
                </a:solidFill>
              </a:rPr>
              <a:t>babrown7@usf.edu</a:t>
            </a:r>
          </a:p>
          <a:p>
            <a:pPr marL="91440" lvl="1">
              <a:buFont typeface="Arial" panose="020B0604020202020204" pitchFamily="34" charset="0"/>
              <a:buChar char="•"/>
            </a:pPr>
            <a:r>
              <a:rPr lang="en-US" sz="1400" dirty="0">
                <a:solidFill>
                  <a:srgbClr val="466069"/>
                </a:solidFill>
              </a:rPr>
              <a:t>Physical Education</a:t>
            </a:r>
          </a:p>
          <a:p>
            <a:pPr marL="91440" lvl="1">
              <a:buFont typeface="Arial" panose="020B0604020202020204" pitchFamily="34" charset="0"/>
              <a:buChar char="•"/>
            </a:pPr>
            <a:r>
              <a:rPr lang="en-US" sz="1400" dirty="0">
                <a:solidFill>
                  <a:srgbClr val="466069"/>
                </a:solidFill>
              </a:rPr>
              <a:t>Exercise Science and Kinesiology</a:t>
            </a:r>
          </a:p>
        </p:txBody>
      </p:sp>
      <p:sp>
        <p:nvSpPr>
          <p:cNvPr id="11" name="TextBox 10">
            <a:extLst>
              <a:ext uri="{FF2B5EF4-FFF2-40B4-BE49-F238E27FC236}">
                <a16:creationId xmlns:a16="http://schemas.microsoft.com/office/drawing/2014/main" id="{C70A2428-3429-16C6-44CD-49C82A8355E6}"/>
              </a:ext>
            </a:extLst>
          </p:cNvPr>
          <p:cNvSpPr txBox="1"/>
          <p:nvPr/>
        </p:nvSpPr>
        <p:spPr>
          <a:xfrm>
            <a:off x="5932334" y="4677181"/>
            <a:ext cx="3052452" cy="1261884"/>
          </a:xfrm>
          <a:prstGeom prst="rect">
            <a:avLst/>
          </a:prstGeom>
          <a:noFill/>
        </p:spPr>
        <p:txBody>
          <a:bodyPr wrap="square" rtlCol="0">
            <a:spAutoFit/>
          </a:bodyPr>
          <a:lstStyle/>
          <a:p>
            <a:pPr algn="ctr"/>
            <a:r>
              <a:rPr lang="en-US" b="1" dirty="0">
                <a:solidFill>
                  <a:srgbClr val="466069"/>
                </a:solidFill>
              </a:rPr>
              <a:t>Deanna Schwope</a:t>
            </a:r>
          </a:p>
          <a:p>
            <a:pPr algn="ctr"/>
            <a:r>
              <a:rPr lang="en-US" sz="1600" b="1" dirty="0">
                <a:solidFill>
                  <a:srgbClr val="466069"/>
                </a:solidFill>
              </a:rPr>
              <a:t>drieke@usf.edu</a:t>
            </a:r>
          </a:p>
          <a:p>
            <a:pPr marL="91440" lvl="1">
              <a:buFont typeface="Arial" panose="020B0604020202020204" pitchFamily="34" charset="0"/>
              <a:buChar char="•"/>
            </a:pPr>
            <a:r>
              <a:rPr lang="en-US" sz="1400" dirty="0">
                <a:solidFill>
                  <a:srgbClr val="466069"/>
                </a:solidFill>
              </a:rPr>
              <a:t>Elementary Education</a:t>
            </a:r>
          </a:p>
          <a:p>
            <a:pPr marL="91440" lvl="1">
              <a:buFont typeface="Arial" panose="020B0604020202020204" pitchFamily="34" charset="0"/>
              <a:buChar char="•"/>
            </a:pPr>
            <a:r>
              <a:rPr lang="en-US" sz="1400" dirty="0">
                <a:solidFill>
                  <a:srgbClr val="466069"/>
                </a:solidFill>
              </a:rPr>
              <a:t>Secondary and Middle Grades Education</a:t>
            </a:r>
          </a:p>
        </p:txBody>
      </p:sp>
      <p:sp>
        <p:nvSpPr>
          <p:cNvPr id="12" name="TextBox 11">
            <a:extLst>
              <a:ext uri="{FF2B5EF4-FFF2-40B4-BE49-F238E27FC236}">
                <a16:creationId xmlns:a16="http://schemas.microsoft.com/office/drawing/2014/main" id="{C74CA4AD-D24A-9CBD-B797-02EA3C62F9F5}"/>
              </a:ext>
            </a:extLst>
          </p:cNvPr>
          <p:cNvSpPr txBox="1"/>
          <p:nvPr/>
        </p:nvSpPr>
        <p:spPr>
          <a:xfrm>
            <a:off x="9002005" y="4677181"/>
            <a:ext cx="2764603" cy="1446550"/>
          </a:xfrm>
          <a:prstGeom prst="rect">
            <a:avLst/>
          </a:prstGeom>
          <a:noFill/>
        </p:spPr>
        <p:txBody>
          <a:bodyPr wrap="square" rtlCol="0">
            <a:spAutoFit/>
          </a:bodyPr>
          <a:lstStyle/>
          <a:p>
            <a:pPr algn="ctr"/>
            <a:r>
              <a:rPr lang="en-US" b="1" dirty="0">
                <a:solidFill>
                  <a:srgbClr val="466069"/>
                </a:solidFill>
              </a:rPr>
              <a:t>Angela Hollenback</a:t>
            </a:r>
          </a:p>
          <a:p>
            <a:pPr marL="91440">
              <a:buFont typeface="Arial" panose="020B0604020202020204" pitchFamily="34" charset="0"/>
              <a:buChar char="•"/>
            </a:pPr>
            <a:r>
              <a:rPr lang="en-US" sz="1400" dirty="0">
                <a:solidFill>
                  <a:srgbClr val="466069"/>
                </a:solidFill>
              </a:rPr>
              <a:t>Early Childhood Education</a:t>
            </a:r>
          </a:p>
          <a:p>
            <a:pPr marL="91440">
              <a:buFont typeface="Arial" panose="020B0604020202020204" pitchFamily="34" charset="0"/>
              <a:buChar char="•"/>
            </a:pPr>
            <a:r>
              <a:rPr lang="en-US" sz="1400" dirty="0">
                <a:solidFill>
                  <a:srgbClr val="466069"/>
                </a:solidFill>
              </a:rPr>
              <a:t>Exceptional Student Education</a:t>
            </a:r>
          </a:p>
          <a:p>
            <a:pPr marL="91440">
              <a:buFont typeface="Arial" panose="020B0604020202020204" pitchFamily="34" charset="0"/>
              <a:buChar char="•"/>
            </a:pPr>
            <a:r>
              <a:rPr lang="en-US" sz="1400" dirty="0">
                <a:solidFill>
                  <a:srgbClr val="466069"/>
                </a:solidFill>
              </a:rPr>
              <a:t>K-6 Elem and K-12 ESE </a:t>
            </a:r>
          </a:p>
          <a:p>
            <a:pPr marL="91440">
              <a:buFont typeface="Arial" panose="020B0604020202020204" pitchFamily="34" charset="0"/>
              <a:buChar char="•"/>
            </a:pPr>
            <a:r>
              <a:rPr lang="en-US" sz="1400" dirty="0">
                <a:solidFill>
                  <a:srgbClr val="466069"/>
                </a:solidFill>
              </a:rPr>
              <a:t>Informal Community Based Education</a:t>
            </a:r>
          </a:p>
        </p:txBody>
      </p:sp>
      <p:sp>
        <p:nvSpPr>
          <p:cNvPr id="18" name="TextBox 17">
            <a:extLst>
              <a:ext uri="{FF2B5EF4-FFF2-40B4-BE49-F238E27FC236}">
                <a16:creationId xmlns:a16="http://schemas.microsoft.com/office/drawing/2014/main" id="{28F2C010-E529-8C37-ED5E-B39C8E9F6DBB}"/>
              </a:ext>
            </a:extLst>
          </p:cNvPr>
          <p:cNvSpPr txBox="1"/>
          <p:nvPr/>
        </p:nvSpPr>
        <p:spPr>
          <a:xfrm>
            <a:off x="402264" y="895611"/>
            <a:ext cx="6093618" cy="769441"/>
          </a:xfrm>
          <a:prstGeom prst="rect">
            <a:avLst/>
          </a:prstGeom>
          <a:noFill/>
        </p:spPr>
        <p:txBody>
          <a:bodyPr wrap="square" lIns="91440" tIns="45720" rIns="91440" bIns="45720" anchor="t">
            <a:spAutoFit/>
          </a:bodyPr>
          <a:lstStyle/>
          <a:p>
            <a:r>
              <a:rPr kumimoji="0" lang="en-US" sz="4400" b="1" i="0" u="none" strike="noStrike" kern="1200" cap="none" spc="0" normalizeH="0" baseline="0" noProof="0" dirty="0">
                <a:ln>
                  <a:noFill/>
                </a:ln>
                <a:solidFill>
                  <a:srgbClr val="006747"/>
                </a:solidFill>
                <a:effectLst/>
                <a:uLnTx/>
                <a:uFillTx/>
                <a:latin typeface="Fave Script Bold Pro"/>
                <a:ea typeface="+mj-ea"/>
                <a:cs typeface="Arial"/>
              </a:rPr>
              <a:t>College of Education Academic  Advisors</a:t>
            </a:r>
            <a:endParaRPr lang="en-US" dirty="0">
              <a:latin typeface="Fave Script Bold Pro"/>
              <a:cs typeface="Arial"/>
            </a:endParaRPr>
          </a:p>
        </p:txBody>
      </p:sp>
      <p:sp>
        <p:nvSpPr>
          <p:cNvPr id="15" name="Title 1">
            <a:extLst>
              <a:ext uri="{FF2B5EF4-FFF2-40B4-BE49-F238E27FC236}">
                <a16:creationId xmlns:a16="http://schemas.microsoft.com/office/drawing/2014/main" id="{3ABD58CE-F1C8-6A85-AFF4-1268DE212C72}"/>
              </a:ext>
            </a:extLst>
          </p:cNvPr>
          <p:cNvSpPr>
            <a:spLocks noGrp="1"/>
          </p:cNvSpPr>
          <p:nvPr>
            <p:ph type="title"/>
          </p:nvPr>
        </p:nvSpPr>
        <p:spPr>
          <a:xfrm>
            <a:off x="402264" y="409945"/>
            <a:ext cx="6577013" cy="923551"/>
          </a:xfrm>
        </p:spPr>
        <p:txBody>
          <a:bodyPr>
            <a:normAutofit/>
          </a:bodyPr>
          <a:lstStyle/>
          <a:p>
            <a:r>
              <a:rPr lang="en-US" sz="2800" dirty="0"/>
              <a:t>Academic Support</a:t>
            </a:r>
          </a:p>
        </p:txBody>
      </p:sp>
      <p:cxnSp>
        <p:nvCxnSpPr>
          <p:cNvPr id="16" name="Straight Connector 15">
            <a:extLst>
              <a:ext uri="{FF2B5EF4-FFF2-40B4-BE49-F238E27FC236}">
                <a16:creationId xmlns:a16="http://schemas.microsoft.com/office/drawing/2014/main" id="{551D63DF-6DF4-0BD6-46A1-3EDF2181CB2A}"/>
              </a:ext>
            </a:extLst>
          </p:cNvPr>
          <p:cNvCxnSpPr>
            <a:cxnSpLocks/>
          </p:cNvCxnSpPr>
          <p:nvPr/>
        </p:nvCxnSpPr>
        <p:spPr>
          <a:xfrm>
            <a:off x="487992" y="925886"/>
            <a:ext cx="3350361" cy="0"/>
          </a:xfrm>
          <a:prstGeom prst="line">
            <a:avLst/>
          </a:prstGeom>
          <a:ln/>
        </p:spPr>
        <p:style>
          <a:lnRef idx="1">
            <a:schemeClr val="accent4"/>
          </a:lnRef>
          <a:fillRef idx="0">
            <a:schemeClr val="accent4"/>
          </a:fillRef>
          <a:effectRef idx="0">
            <a:schemeClr val="accent4"/>
          </a:effectRef>
          <a:fontRef idx="minor">
            <a:schemeClr val="tx1"/>
          </a:fontRef>
        </p:style>
      </p:cxnSp>
      <p:pic>
        <p:nvPicPr>
          <p:cNvPr id="1028" name="Picture 4" descr="Bobby Brown">
            <a:extLst>
              <a:ext uri="{FF2B5EF4-FFF2-40B4-BE49-F238E27FC236}">
                <a16:creationId xmlns:a16="http://schemas.microsoft.com/office/drawing/2014/main" id="{19971626-84A5-69E1-C553-89147F48D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336" y="1819162"/>
            <a:ext cx="21621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anna Schwope">
            <a:extLst>
              <a:ext uri="{FF2B5EF4-FFF2-40B4-BE49-F238E27FC236}">
                <a16:creationId xmlns:a16="http://schemas.microsoft.com/office/drawing/2014/main" id="{6A1AAF7F-E8AA-E943-9AA6-8624AA4AD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300" y="1819162"/>
            <a:ext cx="21621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tana Garcia">
            <a:extLst>
              <a:ext uri="{FF2B5EF4-FFF2-40B4-BE49-F238E27FC236}">
                <a16:creationId xmlns:a16="http://schemas.microsoft.com/office/drawing/2014/main" id="{AC4384C4-F2A1-1933-F7BB-F712B9950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0283" y="1819162"/>
            <a:ext cx="21621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B1A5C8-BF88-B2EA-A045-B7A8916155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5519" y="1819162"/>
            <a:ext cx="2208247" cy="2918388"/>
          </a:xfrm>
          <a:prstGeom prst="rect">
            <a:avLst/>
          </a:prstGeom>
        </p:spPr>
      </p:pic>
    </p:spTree>
    <p:extLst>
      <p:ext uri="{BB962C8B-B14F-4D97-AF65-F5344CB8AC3E}">
        <p14:creationId xmlns:p14="http://schemas.microsoft.com/office/powerpoint/2010/main" val="3956014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7DECE0-810E-7543-9D38-69F0CB29D4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79926" y="2731624"/>
            <a:ext cx="5632158" cy="959353"/>
          </a:xfrm>
          <a:prstGeom prst="rect">
            <a:avLst/>
          </a:prstGeom>
        </p:spPr>
      </p:pic>
    </p:spTree>
    <p:extLst>
      <p:ext uri="{BB962C8B-B14F-4D97-AF65-F5344CB8AC3E}">
        <p14:creationId xmlns:p14="http://schemas.microsoft.com/office/powerpoint/2010/main" val="1327221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655E9-395B-0A01-7E62-D70C3B037D2F}"/>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1DF519EF-C1BC-A938-A145-4196AB61D961}"/>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a:ln>
                  <a:noFill/>
                </a:ln>
                <a:solidFill>
                  <a:srgbClr val="FFFFFF"/>
                </a:solidFill>
                <a:effectLst/>
                <a:uLnTx/>
                <a:uFillTx/>
                <a:latin typeface="Arial" panose="020B0604020202020204"/>
                <a:ea typeface="+mn-ea"/>
                <a:cs typeface="+mn-cs"/>
              </a:rPr>
              <a:t>UNIVERSITY OF SOUTH FLORIDA</a:t>
            </a:r>
            <a:endPar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655DEC86-A573-FC92-27E1-C9DE9C5A0BB4}"/>
              </a:ext>
            </a:extLst>
          </p:cNvPr>
          <p:cNvSpPr txBox="1"/>
          <p:nvPr/>
        </p:nvSpPr>
        <p:spPr>
          <a:xfrm>
            <a:off x="566342" y="1207769"/>
            <a:ext cx="2620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06747"/>
                </a:solidFill>
                <a:effectLst/>
                <a:uLnTx/>
                <a:uFillTx/>
                <a:latin typeface="Arial" panose="020B0604020202020204"/>
                <a:ea typeface="+mn-ea"/>
                <a:cs typeface="+mn-cs"/>
              </a:rPr>
              <a:t>General Education Curriculum</a:t>
            </a:r>
          </a:p>
        </p:txBody>
      </p:sp>
      <p:sp>
        <p:nvSpPr>
          <p:cNvPr id="3" name="TextBox 2">
            <a:extLst>
              <a:ext uri="{FF2B5EF4-FFF2-40B4-BE49-F238E27FC236}">
                <a16:creationId xmlns:a16="http://schemas.microsoft.com/office/drawing/2014/main" id="{05775B70-8C4B-4AE5-0676-7E245630F903}"/>
              </a:ext>
            </a:extLst>
          </p:cNvPr>
          <p:cNvSpPr txBox="1"/>
          <p:nvPr/>
        </p:nvSpPr>
        <p:spPr>
          <a:xfrm>
            <a:off x="3310687" y="2809553"/>
            <a:ext cx="71686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006747"/>
                </a:solidFill>
                <a:effectLst/>
                <a:uLnTx/>
                <a:uFillTx/>
                <a:latin typeface="Ink Free" panose="03080402000500000000" pitchFamily="66" charset="0"/>
                <a:ea typeface="+mn-ea"/>
                <a:cs typeface="+mn-cs"/>
              </a:rPr>
              <a:t>+</a:t>
            </a:r>
          </a:p>
        </p:txBody>
      </p:sp>
      <p:sp>
        <p:nvSpPr>
          <p:cNvPr id="4" name="TextBox 3">
            <a:extLst>
              <a:ext uri="{FF2B5EF4-FFF2-40B4-BE49-F238E27FC236}">
                <a16:creationId xmlns:a16="http://schemas.microsoft.com/office/drawing/2014/main" id="{C9B9A97B-8D6F-C4E9-9AE9-DDB2DE3AD1B2}"/>
              </a:ext>
            </a:extLst>
          </p:cNvPr>
          <p:cNvSpPr txBox="1"/>
          <p:nvPr/>
        </p:nvSpPr>
        <p:spPr>
          <a:xfrm>
            <a:off x="3860629" y="1150715"/>
            <a:ext cx="30803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06747"/>
                </a:solidFill>
                <a:effectLst/>
                <a:uLnTx/>
                <a:uFillTx/>
                <a:latin typeface="Arial" panose="020B0604020202020204"/>
                <a:ea typeface="+mn-ea"/>
                <a:cs typeface="+mn-cs"/>
              </a:rPr>
              <a:t>State Mandated Common Prerequisites</a:t>
            </a:r>
          </a:p>
        </p:txBody>
      </p:sp>
      <p:sp>
        <p:nvSpPr>
          <p:cNvPr id="5" name="TextBox 4">
            <a:extLst>
              <a:ext uri="{FF2B5EF4-FFF2-40B4-BE49-F238E27FC236}">
                <a16:creationId xmlns:a16="http://schemas.microsoft.com/office/drawing/2014/main" id="{D2AB5B40-90A2-8C9B-FC8A-EF09CEEFAC10}"/>
              </a:ext>
            </a:extLst>
          </p:cNvPr>
          <p:cNvSpPr txBox="1"/>
          <p:nvPr/>
        </p:nvSpPr>
        <p:spPr>
          <a:xfrm>
            <a:off x="6792495" y="2705725"/>
            <a:ext cx="71686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006747"/>
                </a:solidFill>
                <a:effectLst/>
                <a:uLnTx/>
                <a:uFillTx/>
                <a:latin typeface="Ink Free" panose="03080402000500000000" pitchFamily="66" charset="0"/>
                <a:ea typeface="+mn-ea"/>
                <a:cs typeface="+mn-cs"/>
              </a:rPr>
              <a:t>+</a:t>
            </a:r>
          </a:p>
        </p:txBody>
      </p:sp>
      <p:sp>
        <p:nvSpPr>
          <p:cNvPr id="7" name="TextBox 6">
            <a:extLst>
              <a:ext uri="{FF2B5EF4-FFF2-40B4-BE49-F238E27FC236}">
                <a16:creationId xmlns:a16="http://schemas.microsoft.com/office/drawing/2014/main" id="{CEF26D9A-8744-5B63-15F1-B83EBFC229EB}"/>
              </a:ext>
            </a:extLst>
          </p:cNvPr>
          <p:cNvSpPr txBox="1"/>
          <p:nvPr/>
        </p:nvSpPr>
        <p:spPr>
          <a:xfrm>
            <a:off x="7611690" y="1171981"/>
            <a:ext cx="22446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06747"/>
                </a:solidFill>
                <a:effectLst/>
                <a:uLnTx/>
                <a:uFillTx/>
                <a:latin typeface="Arial" panose="020B0604020202020204"/>
                <a:ea typeface="+mn-ea"/>
                <a:cs typeface="+mn-cs"/>
              </a:rPr>
              <a:t>Major Coursework</a:t>
            </a:r>
          </a:p>
        </p:txBody>
      </p:sp>
      <p:sp>
        <p:nvSpPr>
          <p:cNvPr id="8" name="TextBox 7">
            <a:extLst>
              <a:ext uri="{FF2B5EF4-FFF2-40B4-BE49-F238E27FC236}">
                <a16:creationId xmlns:a16="http://schemas.microsoft.com/office/drawing/2014/main" id="{CF461CE6-C562-1372-A655-CD79BAE8C961}"/>
              </a:ext>
            </a:extLst>
          </p:cNvPr>
          <p:cNvSpPr txBox="1"/>
          <p:nvPr/>
        </p:nvSpPr>
        <p:spPr>
          <a:xfrm>
            <a:off x="10058236" y="3046618"/>
            <a:ext cx="20874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6747"/>
                </a:solidFill>
                <a:effectLst/>
                <a:uLnTx/>
                <a:uFillTx/>
                <a:latin typeface="Ink Free" panose="03080402000500000000" pitchFamily="66" charset="0"/>
                <a:ea typeface="+mn-ea"/>
                <a:cs typeface="+mn-cs"/>
              </a:rPr>
              <a:t>= 120</a:t>
            </a:r>
          </a:p>
        </p:txBody>
      </p:sp>
      <p:pic>
        <p:nvPicPr>
          <p:cNvPr id="10" name="Picture 9">
            <a:extLst>
              <a:ext uri="{FF2B5EF4-FFF2-40B4-BE49-F238E27FC236}">
                <a16:creationId xmlns:a16="http://schemas.microsoft.com/office/drawing/2014/main" id="{C6C45F7B-468E-3AD7-D99D-908E6AC6E4BE}"/>
              </a:ext>
            </a:extLst>
          </p:cNvPr>
          <p:cNvPicPr>
            <a:picLocks noChangeAspect="1"/>
          </p:cNvPicPr>
          <p:nvPr/>
        </p:nvPicPr>
        <p:blipFill>
          <a:blip r:embed="rId3"/>
          <a:stretch>
            <a:fillRect/>
          </a:stretch>
        </p:blipFill>
        <p:spPr>
          <a:xfrm>
            <a:off x="556372" y="1987232"/>
            <a:ext cx="2630595" cy="3208082"/>
          </a:xfrm>
          <a:prstGeom prst="rect">
            <a:avLst/>
          </a:prstGeom>
        </p:spPr>
      </p:pic>
      <p:sp>
        <p:nvSpPr>
          <p:cNvPr id="12" name="Title 10">
            <a:extLst>
              <a:ext uri="{FF2B5EF4-FFF2-40B4-BE49-F238E27FC236}">
                <a16:creationId xmlns:a16="http://schemas.microsoft.com/office/drawing/2014/main" id="{3BD5CF28-D972-3F34-70A9-5B39E5D75298}"/>
              </a:ext>
            </a:extLst>
          </p:cNvPr>
          <p:cNvSpPr>
            <a:spLocks noGrp="1"/>
          </p:cNvSpPr>
          <p:nvPr>
            <p:ph type="title"/>
          </p:nvPr>
        </p:nvSpPr>
        <p:spPr>
          <a:xfrm>
            <a:off x="447566" y="346836"/>
            <a:ext cx="6890075" cy="917987"/>
          </a:xfrm>
        </p:spPr>
        <p:txBody>
          <a:bodyPr>
            <a:noAutofit/>
          </a:bodyPr>
          <a:lstStyle/>
          <a:p>
            <a:pPr marL="0" marR="0" lvl="0" indent="0" defTabSz="914377" rtl="0" eaLnBrk="1" fontAlgn="auto" latinLnBrk="0" hangingPunct="1">
              <a:lnSpc>
                <a:spcPct val="90000"/>
              </a:lnSpc>
              <a:spcBef>
                <a:spcPct val="0"/>
              </a:spcBef>
              <a:spcAft>
                <a:spcPts val="0"/>
              </a:spcAft>
              <a:tabLst/>
              <a:defRPr/>
            </a:pPr>
            <a: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Course Requirements</a:t>
            </a:r>
            <a:br>
              <a:rPr kumimoji="0" lang="en-US" sz="2800" b="1" i="1"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br>
            <a:endParaRPr lang="en-US" sz="2800" dirty="0"/>
          </a:p>
        </p:txBody>
      </p:sp>
      <p:cxnSp>
        <p:nvCxnSpPr>
          <p:cNvPr id="13" name="Straight Connector 12">
            <a:extLst>
              <a:ext uri="{FF2B5EF4-FFF2-40B4-BE49-F238E27FC236}">
                <a16:creationId xmlns:a16="http://schemas.microsoft.com/office/drawing/2014/main" id="{E4CC7BE9-B8F6-88B0-D1C4-AE9A9C91282A}"/>
              </a:ext>
            </a:extLst>
          </p:cNvPr>
          <p:cNvCxnSpPr>
            <a:cxnSpLocks/>
          </p:cNvCxnSpPr>
          <p:nvPr/>
        </p:nvCxnSpPr>
        <p:spPr>
          <a:xfrm>
            <a:off x="556372" y="903163"/>
            <a:ext cx="4323972" cy="0"/>
          </a:xfrm>
          <a:prstGeom prst="line">
            <a:avLst/>
          </a:prstGeom>
          <a:ln/>
        </p:spPr>
        <p:style>
          <a:lnRef idx="1">
            <a:schemeClr val="accent4"/>
          </a:lnRef>
          <a:fillRef idx="0">
            <a:schemeClr val="accent4"/>
          </a:fillRef>
          <a:effectRef idx="0">
            <a:schemeClr val="accent4"/>
          </a:effectRef>
          <a:fontRef idx="minor">
            <a:schemeClr val="tx1"/>
          </a:fontRef>
        </p:style>
      </p:cxnSp>
      <p:pic>
        <p:nvPicPr>
          <p:cNvPr id="14" name="Picture 13" descr="A close-up of a document&#10;&#10;AI-generated content may be incorrect.">
            <a:extLst>
              <a:ext uri="{FF2B5EF4-FFF2-40B4-BE49-F238E27FC236}">
                <a16:creationId xmlns:a16="http://schemas.microsoft.com/office/drawing/2014/main" id="{DDD64D9F-BD56-631F-275F-90C61B5EF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535" y="1987232"/>
            <a:ext cx="2478974" cy="3208083"/>
          </a:xfrm>
          <a:prstGeom prst="rect">
            <a:avLst/>
          </a:prstGeom>
          <a:ln>
            <a:solidFill>
              <a:srgbClr val="006747"/>
            </a:solidFill>
          </a:ln>
        </p:spPr>
      </p:pic>
      <p:pic>
        <p:nvPicPr>
          <p:cNvPr id="15" name="Picture 14">
            <a:extLst>
              <a:ext uri="{FF2B5EF4-FFF2-40B4-BE49-F238E27FC236}">
                <a16:creationId xmlns:a16="http://schemas.microsoft.com/office/drawing/2014/main" id="{2B15B83B-AB89-C5B6-76CC-73E864BBBCA5}"/>
              </a:ext>
            </a:extLst>
          </p:cNvPr>
          <p:cNvPicPr>
            <a:picLocks noChangeAspect="1"/>
          </p:cNvPicPr>
          <p:nvPr/>
        </p:nvPicPr>
        <p:blipFill>
          <a:blip r:embed="rId5"/>
          <a:srcRect l="21540" t="29380" r="60669" b="18217"/>
          <a:stretch/>
        </p:blipFill>
        <p:spPr>
          <a:xfrm>
            <a:off x="7509358" y="3302320"/>
            <a:ext cx="2860597" cy="2369808"/>
          </a:xfrm>
          <a:prstGeom prst="rect">
            <a:avLst/>
          </a:prstGeom>
        </p:spPr>
      </p:pic>
      <p:pic>
        <p:nvPicPr>
          <p:cNvPr id="16" name="Picture 15">
            <a:extLst>
              <a:ext uri="{FF2B5EF4-FFF2-40B4-BE49-F238E27FC236}">
                <a16:creationId xmlns:a16="http://schemas.microsoft.com/office/drawing/2014/main" id="{EEFB69E6-A6A3-3BBD-2781-80085683FD84}"/>
              </a:ext>
            </a:extLst>
          </p:cNvPr>
          <p:cNvPicPr>
            <a:picLocks noChangeAspect="1"/>
          </p:cNvPicPr>
          <p:nvPr/>
        </p:nvPicPr>
        <p:blipFill>
          <a:blip r:embed="rId6"/>
          <a:srcRect l="20930" t="32481" r="60669" b="32170"/>
          <a:stretch/>
        </p:blipFill>
        <p:spPr>
          <a:xfrm>
            <a:off x="7531980" y="1896168"/>
            <a:ext cx="2686189" cy="1451306"/>
          </a:xfrm>
          <a:prstGeom prst="rect">
            <a:avLst/>
          </a:prstGeom>
        </p:spPr>
      </p:pic>
    </p:spTree>
    <p:extLst>
      <p:ext uri="{BB962C8B-B14F-4D97-AF65-F5344CB8AC3E}">
        <p14:creationId xmlns:p14="http://schemas.microsoft.com/office/powerpoint/2010/main" val="804952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5AB5FC-4D36-2C44-FB48-CBF1C5572464}"/>
              </a:ext>
            </a:extLst>
          </p:cNvPr>
          <p:cNvSpPr>
            <a:spLocks noGrp="1"/>
          </p:cNvSpPr>
          <p:nvPr>
            <p:ph idx="1"/>
          </p:nvPr>
        </p:nvSpPr>
        <p:spPr>
          <a:xfrm>
            <a:off x="5129472" y="1280897"/>
            <a:ext cx="6502145" cy="4544261"/>
          </a:xfrm>
        </p:spPr>
        <p:txBody>
          <a:bodyPr>
            <a:noAutofit/>
          </a:bodyPr>
          <a:lstStyle/>
          <a:p>
            <a:pPr marL="0" indent="0">
              <a:lnSpc>
                <a:spcPct val="100000"/>
              </a:lnSpc>
              <a:spcBef>
                <a:spcPts val="0"/>
              </a:spcBef>
              <a:buNone/>
            </a:pPr>
            <a:r>
              <a:rPr lang="en-US" sz="2400" dirty="0"/>
              <a:t>USF’s General Education curriculum is comprised of 36 hours that make up the foundation of an undergraduate degree and must be taken across five disciplines:</a:t>
            </a:r>
          </a:p>
          <a:p>
            <a:pPr>
              <a:lnSpc>
                <a:spcPct val="100000"/>
              </a:lnSpc>
              <a:spcBef>
                <a:spcPts val="0"/>
              </a:spcBef>
            </a:pPr>
            <a:r>
              <a:rPr lang="en-US" sz="2400" dirty="0"/>
              <a:t>Communication</a:t>
            </a:r>
          </a:p>
          <a:p>
            <a:pPr>
              <a:lnSpc>
                <a:spcPct val="100000"/>
              </a:lnSpc>
              <a:spcBef>
                <a:spcPts val="0"/>
              </a:spcBef>
            </a:pPr>
            <a:r>
              <a:rPr lang="en-US" sz="2400" dirty="0"/>
              <a:t>Humanities</a:t>
            </a:r>
          </a:p>
          <a:p>
            <a:pPr>
              <a:lnSpc>
                <a:spcPct val="100000"/>
              </a:lnSpc>
              <a:spcBef>
                <a:spcPts val="0"/>
              </a:spcBef>
            </a:pPr>
            <a:r>
              <a:rPr lang="en-US" sz="2400" dirty="0"/>
              <a:t>Social Sciences</a:t>
            </a:r>
          </a:p>
          <a:p>
            <a:pPr>
              <a:lnSpc>
                <a:spcPct val="100000"/>
              </a:lnSpc>
              <a:spcBef>
                <a:spcPts val="0"/>
              </a:spcBef>
            </a:pPr>
            <a:r>
              <a:rPr lang="en-US" sz="2400" dirty="0"/>
              <a:t>Mathematics</a:t>
            </a:r>
          </a:p>
          <a:p>
            <a:pPr>
              <a:lnSpc>
                <a:spcPct val="100000"/>
              </a:lnSpc>
              <a:spcBef>
                <a:spcPts val="0"/>
              </a:spcBef>
            </a:pPr>
            <a:r>
              <a:rPr lang="en-US" sz="2400" dirty="0"/>
              <a:t>Natural Sciences </a:t>
            </a:r>
          </a:p>
        </p:txBody>
      </p:sp>
      <p:sp>
        <p:nvSpPr>
          <p:cNvPr id="6" name="Footer Placeholder 5">
            <a:extLst>
              <a:ext uri="{FF2B5EF4-FFF2-40B4-BE49-F238E27FC236}">
                <a16:creationId xmlns:a16="http://schemas.microsoft.com/office/drawing/2014/main" id="{2E312420-D1AC-4E91-BE24-4B6991D2BA0F}"/>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a:ln>
                  <a:noFill/>
                </a:ln>
                <a:solidFill>
                  <a:srgbClr val="FFFFFF"/>
                </a:solidFill>
                <a:effectLst/>
                <a:uLnTx/>
                <a:uFillTx/>
                <a:latin typeface="Arial" panose="020B0604020202020204"/>
                <a:ea typeface="+mn-ea"/>
                <a:cs typeface="+mn-cs"/>
              </a:rPr>
              <a:t>UNIVERSITY OF SOUTH FLORIDA</a:t>
            </a:r>
            <a:endPar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endParaRPr>
          </a:p>
        </p:txBody>
      </p:sp>
      <p:sp>
        <p:nvSpPr>
          <p:cNvPr id="11" name="Title 10">
            <a:extLst>
              <a:ext uri="{FF2B5EF4-FFF2-40B4-BE49-F238E27FC236}">
                <a16:creationId xmlns:a16="http://schemas.microsoft.com/office/drawing/2014/main" id="{18AB0395-F2EC-0F93-4C9A-191734222E9C}"/>
              </a:ext>
            </a:extLst>
          </p:cNvPr>
          <p:cNvSpPr>
            <a:spLocks noGrp="1"/>
          </p:cNvSpPr>
          <p:nvPr>
            <p:ph type="title"/>
          </p:nvPr>
        </p:nvSpPr>
        <p:spPr>
          <a:xfrm>
            <a:off x="4976816" y="599396"/>
            <a:ext cx="6890075" cy="917987"/>
          </a:xfrm>
        </p:spPr>
        <p:txBody>
          <a:bodyPr>
            <a:noAutofit/>
          </a:bodyPr>
          <a:lstStyle/>
          <a:p>
            <a:pPr marL="0" marR="0" lvl="0" indent="0" defTabSz="914377" rtl="0" eaLnBrk="1" fontAlgn="auto" latinLnBrk="0" hangingPunct="1">
              <a:lnSpc>
                <a:spcPct val="90000"/>
              </a:lnSpc>
              <a:spcBef>
                <a:spcPct val="0"/>
              </a:spcBef>
              <a:spcAft>
                <a:spcPts val="0"/>
              </a:spcAft>
              <a:tabLst/>
              <a:defRPr/>
            </a:pPr>
            <a: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General Education Curriculum</a:t>
            </a:r>
            <a:br>
              <a:rPr kumimoji="0" lang="en-US" sz="2800" b="1" i="1"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br>
            <a:endParaRPr lang="en-US" sz="2800" dirty="0"/>
          </a:p>
        </p:txBody>
      </p:sp>
      <p:cxnSp>
        <p:nvCxnSpPr>
          <p:cNvPr id="20" name="Straight Connector 19">
            <a:extLst>
              <a:ext uri="{FF2B5EF4-FFF2-40B4-BE49-F238E27FC236}">
                <a16:creationId xmlns:a16="http://schemas.microsoft.com/office/drawing/2014/main" id="{92504457-352F-E6C3-25A8-DFB070E37106}"/>
              </a:ext>
            </a:extLst>
          </p:cNvPr>
          <p:cNvCxnSpPr>
            <a:cxnSpLocks/>
          </p:cNvCxnSpPr>
          <p:nvPr/>
        </p:nvCxnSpPr>
        <p:spPr>
          <a:xfrm>
            <a:off x="5125928" y="1139804"/>
            <a:ext cx="6273212" cy="0"/>
          </a:xfrm>
          <a:prstGeom prst="line">
            <a:avLst/>
          </a:prstGeom>
          <a:ln/>
        </p:spPr>
        <p:style>
          <a:lnRef idx="1">
            <a:schemeClr val="accent4"/>
          </a:lnRef>
          <a:fillRef idx="0">
            <a:schemeClr val="accent4"/>
          </a:fillRef>
          <a:effectRef idx="0">
            <a:schemeClr val="accent4"/>
          </a:effectRef>
          <a:fontRef idx="minor">
            <a:schemeClr val="tx1"/>
          </a:fontRef>
        </p:style>
      </p:cxnSp>
      <p:pic>
        <p:nvPicPr>
          <p:cNvPr id="14" name="Picture 13">
            <a:extLst>
              <a:ext uri="{FF2B5EF4-FFF2-40B4-BE49-F238E27FC236}">
                <a16:creationId xmlns:a16="http://schemas.microsoft.com/office/drawing/2014/main" id="{09426C0C-3935-AFCC-E4D9-A57D0F9DC2FC}"/>
              </a:ext>
            </a:extLst>
          </p:cNvPr>
          <p:cNvPicPr>
            <a:picLocks noChangeAspect="1"/>
          </p:cNvPicPr>
          <p:nvPr/>
        </p:nvPicPr>
        <p:blipFill>
          <a:blip r:embed="rId3"/>
          <a:stretch>
            <a:fillRect/>
          </a:stretch>
        </p:blipFill>
        <p:spPr>
          <a:xfrm>
            <a:off x="276438" y="403614"/>
            <a:ext cx="4541520" cy="5538507"/>
          </a:xfrm>
          <a:prstGeom prst="rect">
            <a:avLst/>
          </a:prstGeom>
        </p:spPr>
      </p:pic>
    </p:spTree>
    <p:extLst>
      <p:ext uri="{BB962C8B-B14F-4D97-AF65-F5344CB8AC3E}">
        <p14:creationId xmlns:p14="http://schemas.microsoft.com/office/powerpoint/2010/main" val="1822033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FD6FE-961E-7905-223D-94D3B6710C3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16A4FB-78A1-87AC-5E79-0F0405FB591D}"/>
              </a:ext>
            </a:extLst>
          </p:cNvPr>
          <p:cNvSpPr>
            <a:spLocks noGrp="1"/>
          </p:cNvSpPr>
          <p:nvPr>
            <p:ph idx="1"/>
          </p:nvPr>
        </p:nvSpPr>
        <p:spPr>
          <a:xfrm>
            <a:off x="446714" y="1514854"/>
            <a:ext cx="5869025" cy="3999921"/>
          </a:xfrm>
        </p:spPr>
        <p:txBody>
          <a:bodyPr vert="horz" lIns="91440" tIns="45720" rIns="91440" bIns="45720" rtlCol="0" anchor="t">
            <a:normAutofit/>
          </a:bodyPr>
          <a:lstStyle/>
          <a:p>
            <a:pPr marL="0" indent="0">
              <a:buNone/>
            </a:pPr>
            <a:r>
              <a:rPr lang="en-US" dirty="0"/>
              <a:t>In addition to the General Education Curriculum, there are four additional requirements that must be completed before you enter upper-division coursework. </a:t>
            </a:r>
            <a:endParaRPr lang="en-US" dirty="0">
              <a:cs typeface="Arial"/>
            </a:endParaRPr>
          </a:p>
        </p:txBody>
      </p:sp>
      <p:sp>
        <p:nvSpPr>
          <p:cNvPr id="6" name="Footer Placeholder 5">
            <a:extLst>
              <a:ext uri="{FF2B5EF4-FFF2-40B4-BE49-F238E27FC236}">
                <a16:creationId xmlns:a16="http://schemas.microsoft.com/office/drawing/2014/main" id="{E56C84F7-7AE5-5DA1-BDA5-D976B108D32A}"/>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a:ln>
                  <a:noFill/>
                </a:ln>
                <a:solidFill>
                  <a:srgbClr val="FFFFFF"/>
                </a:solidFill>
                <a:effectLst/>
                <a:uLnTx/>
                <a:uFillTx/>
                <a:latin typeface="Arial" panose="020B0604020202020204"/>
                <a:ea typeface="+mn-ea"/>
                <a:cs typeface="+mn-cs"/>
              </a:rPr>
              <a:t>UNIVERSITY OF SOUTH FLORIDA</a:t>
            </a:r>
            <a:endPar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endParaRPr>
          </a:p>
        </p:txBody>
      </p:sp>
      <p:sp>
        <p:nvSpPr>
          <p:cNvPr id="11" name="Title 10">
            <a:extLst>
              <a:ext uri="{FF2B5EF4-FFF2-40B4-BE49-F238E27FC236}">
                <a16:creationId xmlns:a16="http://schemas.microsoft.com/office/drawing/2014/main" id="{E6FBB9AF-6F92-ADAA-8BA9-8B83AC6328C3}"/>
              </a:ext>
            </a:extLst>
          </p:cNvPr>
          <p:cNvSpPr>
            <a:spLocks noGrp="1"/>
          </p:cNvSpPr>
          <p:nvPr>
            <p:ph type="title"/>
          </p:nvPr>
        </p:nvSpPr>
        <p:spPr>
          <a:xfrm>
            <a:off x="446714" y="426224"/>
            <a:ext cx="6358123" cy="917987"/>
          </a:xfrm>
        </p:spPr>
        <p:txBody>
          <a:bodyPr>
            <a:noAutofit/>
          </a:bodyPr>
          <a:lstStyle/>
          <a:p>
            <a:pPr marL="0" marR="0" lvl="0" indent="0" defTabSz="914377" rtl="0" eaLnBrk="1" fontAlgn="auto" latinLnBrk="0" hangingPunct="1">
              <a:lnSpc>
                <a:spcPct val="90000"/>
              </a:lnSpc>
              <a:spcBef>
                <a:spcPct val="0"/>
              </a:spcBef>
              <a:spcAft>
                <a:spcPts val="0"/>
              </a:spcAft>
              <a:tabLst/>
              <a:defRPr/>
            </a:pPr>
            <a: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State Mandated Common Prerequisites</a:t>
            </a:r>
            <a:endParaRPr lang="en-US" sz="2800" dirty="0"/>
          </a:p>
        </p:txBody>
      </p:sp>
      <p:cxnSp>
        <p:nvCxnSpPr>
          <p:cNvPr id="20" name="Straight Connector 19">
            <a:extLst>
              <a:ext uri="{FF2B5EF4-FFF2-40B4-BE49-F238E27FC236}">
                <a16:creationId xmlns:a16="http://schemas.microsoft.com/office/drawing/2014/main" id="{5652A982-8D06-8519-C9A9-58096CE56F59}"/>
              </a:ext>
            </a:extLst>
          </p:cNvPr>
          <p:cNvCxnSpPr>
            <a:cxnSpLocks/>
          </p:cNvCxnSpPr>
          <p:nvPr/>
        </p:nvCxnSpPr>
        <p:spPr>
          <a:xfrm>
            <a:off x="563927" y="1360032"/>
            <a:ext cx="5379672"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2B522205-AA93-9070-2C02-B1FB6F2099EB}"/>
              </a:ext>
            </a:extLst>
          </p:cNvPr>
          <p:cNvSpPr txBox="1"/>
          <p:nvPr/>
        </p:nvSpPr>
        <p:spPr>
          <a:xfrm>
            <a:off x="6802863" y="1349421"/>
            <a:ext cx="479552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b="1">
                <a:solidFill>
                  <a:srgbClr val="0070C0"/>
                </a:solidFill>
                <a:cs typeface="Arial" panose="020B0604020202020204"/>
              </a:rPr>
              <a:t>Civic Literacy Course and Exam </a:t>
            </a:r>
            <a:endParaRPr lang="en-US" b="1" dirty="0">
              <a:solidFill>
                <a:srgbClr val="0070C0"/>
              </a:solidFill>
              <a:cs typeface="Arial" panose="020B0604020202020204"/>
            </a:endParaRPr>
          </a:p>
          <a:p>
            <a:pPr marL="342900" indent="-342900">
              <a:buAutoNum type="arabicPeriod"/>
            </a:pPr>
            <a:endParaRPr lang="en-US" b="1" dirty="0">
              <a:cs typeface="Arial" panose="020B0604020202020204"/>
            </a:endParaRPr>
          </a:p>
          <a:p>
            <a:pPr marL="285750" indent="-285750">
              <a:buAutoNum type="arabicPeriod"/>
            </a:pPr>
            <a:r>
              <a:rPr lang="en-US" b="1">
                <a:solidFill>
                  <a:srgbClr val="00B050"/>
                </a:solidFill>
                <a:cs typeface="Arial" panose="020B0604020202020204"/>
              </a:rPr>
              <a:t>Foreign Language Entrance Requirement (Satisfied with 2 years of the same language in High School)</a:t>
            </a:r>
            <a:endParaRPr lang="en-US" b="1" dirty="0">
              <a:solidFill>
                <a:srgbClr val="00B050"/>
              </a:solidFill>
              <a:cs typeface="Arial" panose="020B0604020202020204"/>
            </a:endParaRPr>
          </a:p>
          <a:p>
            <a:pPr marL="285750" indent="-285750">
              <a:buAutoNum type="arabicPeriod"/>
            </a:pPr>
            <a:endParaRPr lang="en-US" b="1" dirty="0">
              <a:cs typeface="Arial" panose="020B0604020202020204"/>
            </a:endParaRPr>
          </a:p>
          <a:p>
            <a:pPr marL="285750" indent="-285750">
              <a:buAutoNum type="arabicPeriod"/>
            </a:pPr>
            <a:r>
              <a:rPr lang="en-US" b="1">
                <a:solidFill>
                  <a:srgbClr val="FF0000"/>
                </a:solidFill>
                <a:cs typeface="Arial" panose="020B0604020202020204"/>
              </a:rPr>
              <a:t>Additional State Communication (Most often included in the General Education Curriculum)</a:t>
            </a:r>
          </a:p>
          <a:p>
            <a:pPr marL="285750" indent="-285750">
              <a:buAutoNum type="arabicPeriod"/>
            </a:pPr>
            <a:endParaRPr lang="en-US" b="1" dirty="0">
              <a:cs typeface="Arial" panose="020B0604020202020204"/>
            </a:endParaRPr>
          </a:p>
          <a:p>
            <a:pPr marL="285750" indent="-285750">
              <a:buAutoNum type="arabicPeriod"/>
            </a:pPr>
            <a:r>
              <a:rPr lang="en-US" b="1">
                <a:solidFill>
                  <a:srgbClr val="7030A0"/>
                </a:solidFill>
                <a:cs typeface="Arial" panose="020B0604020202020204"/>
              </a:rPr>
              <a:t>EDF 2005: Introduction to the Teaching Profession</a:t>
            </a:r>
          </a:p>
          <a:p>
            <a:pPr marL="285750" indent="-285750">
              <a:buAutoNum type="arabicPeriod"/>
            </a:pPr>
            <a:endParaRPr lang="en-US" b="1" dirty="0">
              <a:solidFill>
                <a:srgbClr val="7030A0"/>
              </a:solidFill>
              <a:cs typeface="Arial" panose="020B0604020202020204"/>
            </a:endParaRPr>
          </a:p>
          <a:p>
            <a:pPr marL="285750" indent="-285750">
              <a:buAutoNum type="arabicPeriod"/>
            </a:pPr>
            <a:r>
              <a:rPr lang="en-US" b="1" dirty="0">
                <a:cs typeface="Arial" panose="020B0604020202020204"/>
              </a:rPr>
              <a:t>**Exercise Science has additional pre-requisite coursework</a:t>
            </a:r>
          </a:p>
        </p:txBody>
      </p:sp>
    </p:spTree>
    <p:extLst>
      <p:ext uri="{BB962C8B-B14F-4D97-AF65-F5344CB8AC3E}">
        <p14:creationId xmlns:p14="http://schemas.microsoft.com/office/powerpoint/2010/main" val="1942971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6E113-3127-72B9-5BF0-8D1226F433BC}"/>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66B6BD41-1EEA-FE9F-C754-B8FE50F9A3A2}"/>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a:ln>
                  <a:noFill/>
                </a:ln>
                <a:solidFill>
                  <a:srgbClr val="FFFFFF"/>
                </a:solidFill>
                <a:effectLst/>
                <a:uLnTx/>
                <a:uFillTx/>
                <a:latin typeface="Arial" panose="020B0604020202020204"/>
                <a:ea typeface="+mn-ea"/>
                <a:cs typeface="+mn-cs"/>
              </a:rPr>
              <a:t>UNIVERSITY OF SOUTH FLORIDA</a:t>
            </a:r>
            <a:endPar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endParaRPr>
          </a:p>
        </p:txBody>
      </p:sp>
      <p:sp>
        <p:nvSpPr>
          <p:cNvPr id="11" name="Title 10">
            <a:extLst>
              <a:ext uri="{FF2B5EF4-FFF2-40B4-BE49-F238E27FC236}">
                <a16:creationId xmlns:a16="http://schemas.microsoft.com/office/drawing/2014/main" id="{CB02984E-01EB-2EAD-9767-98F241C090F8}"/>
              </a:ext>
            </a:extLst>
          </p:cNvPr>
          <p:cNvSpPr>
            <a:spLocks noGrp="1"/>
          </p:cNvSpPr>
          <p:nvPr>
            <p:ph type="title"/>
          </p:nvPr>
        </p:nvSpPr>
        <p:spPr>
          <a:xfrm>
            <a:off x="446714" y="449057"/>
            <a:ext cx="6890075" cy="917987"/>
          </a:xfrm>
        </p:spPr>
        <p:txBody>
          <a:bodyPr>
            <a:noAutofit/>
          </a:bodyPr>
          <a:lstStyle/>
          <a:p>
            <a:pPr marL="0" marR="0" lvl="0" indent="0" defTabSz="914377" rtl="0" eaLnBrk="1" fontAlgn="auto" latinLnBrk="0" hangingPunct="1">
              <a:lnSpc>
                <a:spcPct val="90000"/>
              </a:lnSpc>
              <a:spcBef>
                <a:spcPct val="0"/>
              </a:spcBef>
              <a:spcAft>
                <a:spcPts val="0"/>
              </a:spcAft>
              <a:tabLst/>
              <a:defRPr/>
            </a:pPr>
            <a:r>
              <a:rPr kumimoji="0" lang="en-US" sz="2800" b="1" i="0"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t>Major Coursework</a:t>
            </a:r>
            <a:endParaRPr lang="en-US" sz="2800" dirty="0"/>
          </a:p>
        </p:txBody>
      </p:sp>
      <p:cxnSp>
        <p:nvCxnSpPr>
          <p:cNvPr id="20" name="Straight Connector 19">
            <a:extLst>
              <a:ext uri="{FF2B5EF4-FFF2-40B4-BE49-F238E27FC236}">
                <a16:creationId xmlns:a16="http://schemas.microsoft.com/office/drawing/2014/main" id="{8FED75FA-BE9A-5EDA-34E8-06B3D6055C77}"/>
              </a:ext>
            </a:extLst>
          </p:cNvPr>
          <p:cNvCxnSpPr>
            <a:cxnSpLocks/>
          </p:cNvCxnSpPr>
          <p:nvPr/>
        </p:nvCxnSpPr>
        <p:spPr>
          <a:xfrm>
            <a:off x="553295" y="998528"/>
            <a:ext cx="4020588" cy="0"/>
          </a:xfrm>
          <a:prstGeom prst="line">
            <a:avLst/>
          </a:prstGeom>
          <a:ln/>
        </p:spPr>
        <p:style>
          <a:lnRef idx="1">
            <a:schemeClr val="accent4"/>
          </a:lnRef>
          <a:fillRef idx="0">
            <a:schemeClr val="accent4"/>
          </a:fillRef>
          <a:effectRef idx="0">
            <a:schemeClr val="accent4"/>
          </a:effectRef>
          <a:fontRef idx="minor">
            <a:schemeClr val="tx1"/>
          </a:fontRef>
        </p:style>
      </p:cxnSp>
      <p:sp>
        <p:nvSpPr>
          <p:cNvPr id="12" name="Content Placeholder 2">
            <a:extLst>
              <a:ext uri="{FF2B5EF4-FFF2-40B4-BE49-F238E27FC236}">
                <a16:creationId xmlns:a16="http://schemas.microsoft.com/office/drawing/2014/main" id="{8C7516C9-CD21-7C0B-9F38-1A52A92C7935}"/>
              </a:ext>
            </a:extLst>
          </p:cNvPr>
          <p:cNvSpPr>
            <a:spLocks noGrp="1"/>
          </p:cNvSpPr>
          <p:nvPr>
            <p:ph idx="1"/>
          </p:nvPr>
        </p:nvSpPr>
        <p:spPr>
          <a:xfrm>
            <a:off x="451052" y="1125037"/>
            <a:ext cx="4649081" cy="3480399"/>
          </a:xfrm>
        </p:spPr>
        <p:txBody>
          <a:bodyPr vert="horz" lIns="91440" tIns="45720" rIns="91440" bIns="45720" rtlCol="0" anchor="t">
            <a:normAutofit/>
          </a:bodyPr>
          <a:lstStyle/>
          <a:p>
            <a:pPr marL="0" indent="0">
              <a:buNone/>
            </a:pPr>
            <a:r>
              <a:rPr lang="en-US" sz="1800" dirty="0"/>
              <a:t>Students can anticipate spending their final 2 years at USF engaged in upper-division coursework and clinical experiences focused on their specific program of study.</a:t>
            </a:r>
            <a:endParaRPr lang="en-US" sz="1800" dirty="0">
              <a:cs typeface="Arial"/>
            </a:endParaRPr>
          </a:p>
          <a:p>
            <a:pPr marL="0" indent="0">
              <a:buNone/>
            </a:pPr>
            <a:endParaRPr lang="en-US" sz="1800" dirty="0">
              <a:cs typeface="Arial"/>
            </a:endParaRPr>
          </a:p>
          <a:p>
            <a:pPr marL="0" indent="0">
              <a:buNone/>
            </a:pPr>
            <a:r>
              <a:rPr lang="en-US" sz="1800" dirty="0"/>
              <a:t>Upper-division coursework and clinical </a:t>
            </a:r>
            <a:r>
              <a:rPr lang="en-US" sz="1800"/>
              <a:t>experience is </a:t>
            </a:r>
            <a:r>
              <a:rPr lang="en-US" sz="1800" b="1"/>
              <a:t>IN-PERSON</a:t>
            </a:r>
            <a:r>
              <a:rPr lang="en-US" sz="1800"/>
              <a:t>!</a:t>
            </a:r>
            <a:endParaRPr lang="en-US" sz="1800" dirty="0">
              <a:cs typeface="Arial"/>
            </a:endParaRPr>
          </a:p>
          <a:p>
            <a:pPr marL="0" indent="0">
              <a:buNone/>
            </a:pPr>
            <a:endParaRPr lang="en-US" sz="1800" dirty="0">
              <a:cs typeface="Arial"/>
            </a:endParaRPr>
          </a:p>
          <a:p>
            <a:pPr marL="0" indent="0">
              <a:buNone/>
            </a:pPr>
            <a:r>
              <a:rPr lang="en-US" sz="1800"/>
              <a:t>Specific program coursework is accessible</a:t>
            </a:r>
            <a:r>
              <a:rPr lang="en-US" sz="1800" dirty="0"/>
              <a:t> in the Undergraduate Catalog!</a:t>
            </a:r>
            <a:endParaRPr lang="en-US" sz="1800" dirty="0">
              <a:cs typeface="Arial"/>
            </a:endParaRPr>
          </a:p>
        </p:txBody>
      </p:sp>
      <p:pic>
        <p:nvPicPr>
          <p:cNvPr id="2" name="Picture 1" descr="A qr code with black dots&#10;&#10;AI-generated content may be incorrect.">
            <a:extLst>
              <a:ext uri="{FF2B5EF4-FFF2-40B4-BE49-F238E27FC236}">
                <a16:creationId xmlns:a16="http://schemas.microsoft.com/office/drawing/2014/main" id="{5F5D3672-444A-C6C4-C634-9FA0D26F5FC0}"/>
              </a:ext>
            </a:extLst>
          </p:cNvPr>
          <p:cNvPicPr>
            <a:picLocks noChangeAspect="1"/>
          </p:cNvPicPr>
          <p:nvPr/>
        </p:nvPicPr>
        <p:blipFill>
          <a:blip r:embed="rId3"/>
          <a:stretch>
            <a:fillRect/>
          </a:stretch>
        </p:blipFill>
        <p:spPr>
          <a:xfrm>
            <a:off x="1639369" y="4481442"/>
            <a:ext cx="1405519" cy="1349763"/>
          </a:xfrm>
          <a:prstGeom prst="rect">
            <a:avLst/>
          </a:prstGeom>
        </p:spPr>
      </p:pic>
      <p:sp>
        <p:nvSpPr>
          <p:cNvPr id="8" name="TextBox 7">
            <a:extLst>
              <a:ext uri="{FF2B5EF4-FFF2-40B4-BE49-F238E27FC236}">
                <a16:creationId xmlns:a16="http://schemas.microsoft.com/office/drawing/2014/main" id="{E1C0769C-C5E7-82C8-EF20-8B8CB355FD92}"/>
              </a:ext>
            </a:extLst>
          </p:cNvPr>
          <p:cNvSpPr txBox="1"/>
          <p:nvPr/>
        </p:nvSpPr>
        <p:spPr>
          <a:xfrm>
            <a:off x="5842000" y="1371600"/>
            <a:ext cx="630936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cs typeface="Arial"/>
              </a:rPr>
              <a:t>Athletic Coaching and Physical Activity </a:t>
            </a:r>
            <a:r>
              <a:rPr lang="en-US" sz="1600" b="1">
                <a:cs typeface="Arial"/>
              </a:rPr>
              <a:t>Leadership</a:t>
            </a:r>
            <a:endParaRPr lang="en-US" sz="1600" b="1" dirty="0">
              <a:cs typeface="Arial"/>
            </a:endParaRPr>
          </a:p>
          <a:p>
            <a:r>
              <a:rPr lang="en-US" sz="1600" b="1">
                <a:cs typeface="Arial"/>
              </a:rPr>
              <a:t>Computer Science Education</a:t>
            </a:r>
            <a:endParaRPr lang="en-US" sz="1600" b="1" dirty="0">
              <a:cs typeface="Arial"/>
            </a:endParaRPr>
          </a:p>
          <a:p>
            <a:r>
              <a:rPr lang="en-US" sz="1600" b="1">
                <a:cs typeface="Arial"/>
              </a:rPr>
              <a:t>Early Childhood Education</a:t>
            </a:r>
            <a:endParaRPr lang="en-US" sz="1600" b="1" dirty="0">
              <a:cs typeface="Arial"/>
            </a:endParaRPr>
          </a:p>
          <a:p>
            <a:r>
              <a:rPr lang="en-US" sz="1600" b="1">
                <a:cs typeface="Arial"/>
              </a:rPr>
              <a:t>Elementary Education</a:t>
            </a:r>
            <a:endParaRPr lang="en-US" sz="1600" b="1" dirty="0">
              <a:cs typeface="Arial"/>
            </a:endParaRPr>
          </a:p>
          <a:p>
            <a:r>
              <a:rPr lang="en-US" sz="1600" b="1">
                <a:cs typeface="Arial"/>
              </a:rPr>
              <a:t>English Education</a:t>
            </a:r>
            <a:endParaRPr lang="en-US" sz="1600" b="1" dirty="0">
              <a:cs typeface="Arial"/>
            </a:endParaRPr>
          </a:p>
          <a:p>
            <a:r>
              <a:rPr lang="en-US" sz="1600" b="1">
                <a:cs typeface="Arial"/>
              </a:rPr>
              <a:t>Exceptional Student Education</a:t>
            </a:r>
            <a:endParaRPr lang="en-US" sz="1600" b="1" dirty="0">
              <a:cs typeface="Arial"/>
            </a:endParaRPr>
          </a:p>
          <a:p>
            <a:r>
              <a:rPr lang="en-US" sz="1600" b="1" dirty="0">
                <a:cs typeface="Arial"/>
              </a:rPr>
              <a:t>Exercise Science and </a:t>
            </a:r>
            <a:r>
              <a:rPr lang="en-US" sz="1600" b="1">
                <a:cs typeface="Arial"/>
              </a:rPr>
              <a:t>Kinesiology</a:t>
            </a:r>
            <a:endParaRPr lang="en-US" sz="1600" b="1" dirty="0">
              <a:cs typeface="Arial"/>
            </a:endParaRPr>
          </a:p>
          <a:p>
            <a:r>
              <a:rPr lang="en-US" sz="1600" b="1">
                <a:cs typeface="Arial"/>
              </a:rPr>
              <a:t>Mathematics Education</a:t>
            </a:r>
            <a:endParaRPr lang="en-US" sz="1600" b="1" dirty="0">
              <a:cs typeface="Arial"/>
            </a:endParaRPr>
          </a:p>
          <a:p>
            <a:r>
              <a:rPr lang="en-US" sz="1600" b="1">
                <a:cs typeface="Arial"/>
              </a:rPr>
              <a:t>Physical Education</a:t>
            </a:r>
            <a:endParaRPr lang="en-US" sz="1600" b="1" dirty="0">
              <a:cs typeface="Arial"/>
            </a:endParaRPr>
          </a:p>
          <a:p>
            <a:r>
              <a:rPr lang="en-US" sz="1600" b="1">
                <a:cs typeface="Arial"/>
              </a:rPr>
              <a:t>Science Education (Biology)</a:t>
            </a:r>
            <a:endParaRPr lang="en-US" sz="1600" b="1" dirty="0">
              <a:cs typeface="Arial"/>
            </a:endParaRPr>
          </a:p>
          <a:p>
            <a:r>
              <a:rPr lang="en-US" sz="1600" b="1">
                <a:cs typeface="Arial"/>
              </a:rPr>
              <a:t>Science Education (Chemistry)</a:t>
            </a:r>
            <a:endParaRPr lang="en-US" sz="1600" b="1" dirty="0">
              <a:cs typeface="Arial"/>
            </a:endParaRPr>
          </a:p>
          <a:p>
            <a:r>
              <a:rPr lang="en-US" sz="1600" b="1">
                <a:cs typeface="Arial"/>
              </a:rPr>
              <a:t>Science Education (Physics)</a:t>
            </a:r>
            <a:endParaRPr lang="en-US" sz="1600" b="1" dirty="0">
              <a:cs typeface="Arial"/>
            </a:endParaRPr>
          </a:p>
          <a:p>
            <a:r>
              <a:rPr lang="en-US" sz="1600" b="1">
                <a:cs typeface="Arial"/>
              </a:rPr>
              <a:t>Social Science Education</a:t>
            </a:r>
            <a:endParaRPr lang="en-US" sz="1600" b="1" dirty="0">
              <a:cs typeface="Arial"/>
            </a:endParaRPr>
          </a:p>
          <a:p>
            <a:r>
              <a:rPr lang="en-US" sz="1600" b="1" dirty="0">
                <a:cs typeface="Arial"/>
              </a:rPr>
              <a:t>K-6 Elementary and Exceptional </a:t>
            </a:r>
            <a:r>
              <a:rPr lang="en-US" sz="1600" b="1">
                <a:cs typeface="Arial"/>
              </a:rPr>
              <a:t>Student Education (STP)</a:t>
            </a:r>
            <a:endParaRPr lang="en-US" sz="1600" b="1" dirty="0">
              <a:cs typeface="Arial"/>
            </a:endParaRPr>
          </a:p>
          <a:p>
            <a:r>
              <a:rPr lang="en-US" sz="1600" b="1">
                <a:cs typeface="Arial"/>
              </a:rPr>
              <a:t>Informal + Community-Based/K-6 </a:t>
            </a:r>
            <a:r>
              <a:rPr lang="en-US" sz="1600" b="1" dirty="0">
                <a:cs typeface="Arial"/>
              </a:rPr>
              <a:t>Elementary Education (STP)</a:t>
            </a:r>
          </a:p>
        </p:txBody>
      </p:sp>
    </p:spTree>
    <p:extLst>
      <p:ext uri="{BB962C8B-B14F-4D97-AF65-F5344CB8AC3E}">
        <p14:creationId xmlns:p14="http://schemas.microsoft.com/office/powerpoint/2010/main" val="1916306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C605888-F26D-A642-944C-1E274EC98BE0}"/>
              </a:ext>
            </a:extLst>
          </p:cNvPr>
          <p:cNvPicPr>
            <a:picLocks noGrp="1" noChangeAspect="1"/>
          </p:cNvPicPr>
          <p:nvPr>
            <p:ph type="pic" sz="quarter" idx="17"/>
          </p:nvPr>
        </p:nvPicPr>
        <p:blipFill>
          <a:blip r:embed="rId3"/>
          <a:srcRect l="14923" r="14923"/>
          <a:stretch/>
        </p:blipFill>
        <p:spPr>
          <a:xfrm>
            <a:off x="0" y="3171908"/>
            <a:ext cx="4651708" cy="3052708"/>
          </a:xfrm>
        </p:spPr>
      </p:pic>
      <p:sp>
        <p:nvSpPr>
          <p:cNvPr id="4" name="Content Placeholder 3">
            <a:extLst>
              <a:ext uri="{FF2B5EF4-FFF2-40B4-BE49-F238E27FC236}">
                <a16:creationId xmlns:a16="http://schemas.microsoft.com/office/drawing/2014/main" id="{30AC4E4A-3D7F-B644-8855-9B76972D69D1}"/>
              </a:ext>
            </a:extLst>
          </p:cNvPr>
          <p:cNvSpPr>
            <a:spLocks noGrp="1"/>
          </p:cNvSpPr>
          <p:nvPr>
            <p:ph idx="1"/>
          </p:nvPr>
        </p:nvSpPr>
        <p:spPr>
          <a:xfrm>
            <a:off x="5147069" y="1882779"/>
            <a:ext cx="6208503" cy="4057463"/>
          </a:xfrm>
        </p:spPr>
        <p:txBody>
          <a:bodyPr>
            <a:normAutofit/>
          </a:bodyPr>
          <a:lstStyle/>
          <a:p>
            <a:r>
              <a:rPr lang="en-US" sz="2400" dirty="0"/>
              <a:t>Understand the applicable policy.</a:t>
            </a:r>
          </a:p>
          <a:p>
            <a:r>
              <a:rPr lang="en-US" sz="2400" dirty="0"/>
              <a:t>Successfully complete the required coursework.</a:t>
            </a:r>
          </a:p>
          <a:p>
            <a:r>
              <a:rPr lang="en-US" sz="2400" i="1" dirty="0"/>
              <a:t>For students in educator preparation programs only: </a:t>
            </a:r>
            <a:r>
              <a:rPr lang="en-US" sz="2400" dirty="0"/>
              <a:t>Successfully pass the General Knowledge Test (GKT). </a:t>
            </a:r>
          </a:p>
        </p:txBody>
      </p:sp>
      <p:sp>
        <p:nvSpPr>
          <p:cNvPr id="10" name="Footer Placeholder 9">
            <a:extLst>
              <a:ext uri="{FF2B5EF4-FFF2-40B4-BE49-F238E27FC236}">
                <a16:creationId xmlns:a16="http://schemas.microsoft.com/office/drawing/2014/main" id="{AA67FC69-3BF7-7543-A5DB-475E2816A950}"/>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rPr>
              <a:t>UNIVERSITY OF SOUTH FLORIDA</a:t>
            </a:r>
          </a:p>
        </p:txBody>
      </p:sp>
      <p:pic>
        <p:nvPicPr>
          <p:cNvPr id="8" name="Picture Placeholder 7">
            <a:extLst>
              <a:ext uri="{FF2B5EF4-FFF2-40B4-BE49-F238E27FC236}">
                <a16:creationId xmlns:a16="http://schemas.microsoft.com/office/drawing/2014/main" id="{9CC9C909-51E9-3BD0-5898-AC4624208CE7}"/>
              </a:ext>
            </a:extLst>
          </p:cNvPr>
          <p:cNvPicPr>
            <a:picLocks noGrp="1" noChangeAspect="1"/>
          </p:cNvPicPr>
          <p:nvPr>
            <p:ph type="pic" sz="quarter" idx="16"/>
          </p:nvPr>
        </p:nvPicPr>
        <p:blipFill>
          <a:blip r:embed="rId4"/>
          <a:srcRect t="895" b="895"/>
          <a:stretch/>
        </p:blipFill>
        <p:spPr/>
      </p:pic>
      <p:pic>
        <p:nvPicPr>
          <p:cNvPr id="12" name="Picture 11">
            <a:extLst>
              <a:ext uri="{FF2B5EF4-FFF2-40B4-BE49-F238E27FC236}">
                <a16:creationId xmlns:a16="http://schemas.microsoft.com/office/drawing/2014/main" id="{3CCCBE24-0ED9-2ACD-7B81-06355C665429}"/>
              </a:ext>
            </a:extLst>
          </p:cNvPr>
          <p:cNvPicPr>
            <a:picLocks noChangeAspect="1"/>
          </p:cNvPicPr>
          <p:nvPr/>
        </p:nvPicPr>
        <p:blipFill>
          <a:blip r:embed="rId5"/>
          <a:stretch>
            <a:fillRect/>
          </a:stretch>
        </p:blipFill>
        <p:spPr>
          <a:xfrm>
            <a:off x="4785794" y="153175"/>
            <a:ext cx="5974598" cy="1914310"/>
          </a:xfrm>
          <a:prstGeom prst="rect">
            <a:avLst/>
          </a:prstGeom>
        </p:spPr>
      </p:pic>
    </p:spTree>
    <p:extLst>
      <p:ext uri="{BB962C8B-B14F-4D97-AF65-F5344CB8AC3E}">
        <p14:creationId xmlns:p14="http://schemas.microsoft.com/office/powerpoint/2010/main" val="536781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5B3AF-CF36-DD4C-F5DC-02A60E5615E8}"/>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6D956A4C-2D3A-27C2-6D20-1D1E9E960A2F}"/>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rPr>
              <a:t>UNIVERSITY OF SOUTH FLORIDA</a:t>
            </a:r>
          </a:p>
        </p:txBody>
      </p:sp>
      <p:sp>
        <p:nvSpPr>
          <p:cNvPr id="4" name="TextBox 3">
            <a:extLst>
              <a:ext uri="{FF2B5EF4-FFF2-40B4-BE49-F238E27FC236}">
                <a16:creationId xmlns:a16="http://schemas.microsoft.com/office/drawing/2014/main" id="{73193E62-FD0D-AAA7-1F76-2A55AFDDB11E}"/>
              </a:ext>
            </a:extLst>
          </p:cNvPr>
          <p:cNvSpPr txBox="1"/>
          <p:nvPr/>
        </p:nvSpPr>
        <p:spPr>
          <a:xfrm>
            <a:off x="510652" y="949547"/>
            <a:ext cx="11188062" cy="4401205"/>
          </a:xfrm>
          <a:prstGeom prst="rect">
            <a:avLst/>
          </a:prstGeom>
          <a:noFill/>
        </p:spPr>
        <p:txBody>
          <a:bodyPr wrap="square" rtlCol="0">
            <a:spAutoFit/>
          </a:bodyPr>
          <a:lstStyle/>
          <a:p>
            <a:pPr marL="342900" lvl="0" indent="-342900">
              <a:buFont typeface="Arial" panose="020B0604020202020204" pitchFamily="34" charset="0"/>
              <a:buChar char="•"/>
              <a:defRPr/>
            </a:pPr>
            <a:r>
              <a:rPr lang="en-US" sz="2000" b="1" dirty="0">
                <a:solidFill>
                  <a:srgbClr val="006747"/>
                </a:solidFill>
              </a:rPr>
              <a:t>First-Day Attendance: </a:t>
            </a:r>
            <a:r>
              <a:rPr lang="en-US" sz="2000" dirty="0">
                <a:solidFill>
                  <a:srgbClr val="006747"/>
                </a:solidFill>
              </a:rPr>
              <a:t>Students are required to attend the first class meeting to ensure they are not dropped from the course. </a:t>
            </a:r>
          </a:p>
          <a:p>
            <a:pPr lvl="0">
              <a:defRPr/>
            </a:pPr>
            <a:endParaRPr lang="en-US" sz="2000" dirty="0">
              <a:solidFill>
                <a:srgbClr val="006747"/>
              </a:solidFill>
            </a:endParaRPr>
          </a:p>
          <a:p>
            <a:pPr marL="342900" lvl="0" indent="-342900">
              <a:buFont typeface="Arial" panose="020B0604020202020204" pitchFamily="34" charset="0"/>
              <a:buChar char="•"/>
              <a:defRPr/>
            </a:pPr>
            <a:r>
              <a:rPr lang="en-US" sz="2000" b="1" dirty="0">
                <a:solidFill>
                  <a:srgbClr val="006747"/>
                </a:solidFill>
                <a:latin typeface="Arial" panose="020B0604020202020204"/>
              </a:rPr>
              <a:t>Adding, Dropping, </a:t>
            </a:r>
            <a:r>
              <a:rPr lang="en-US" sz="2000" b="1" dirty="0">
                <a:solidFill>
                  <a:srgbClr val="006747"/>
                </a:solidFill>
              </a:rPr>
              <a:t>and Withdrawing: </a:t>
            </a:r>
            <a:r>
              <a:rPr lang="en-US" sz="2000" dirty="0">
                <a:solidFill>
                  <a:srgbClr val="006747"/>
                </a:solidFill>
              </a:rPr>
              <a:t>Students may adjust their course schedules during the add/drop period of each semester (the first five days of class). Classes </a:t>
            </a:r>
            <a:r>
              <a:rPr lang="en-US" sz="2000" b="1" dirty="0">
                <a:solidFill>
                  <a:srgbClr val="006747"/>
                </a:solidFill>
              </a:rPr>
              <a:t>dropped</a:t>
            </a:r>
            <a:r>
              <a:rPr lang="en-US" sz="2000" dirty="0">
                <a:solidFill>
                  <a:srgbClr val="006747"/>
                </a:solidFill>
              </a:rPr>
              <a:t> during this time will not appear on any permanent academic records! A student may </a:t>
            </a:r>
            <a:r>
              <a:rPr lang="en-US" sz="2000" b="1" dirty="0">
                <a:solidFill>
                  <a:srgbClr val="006747"/>
                </a:solidFill>
              </a:rPr>
              <a:t>withdraw</a:t>
            </a:r>
            <a:r>
              <a:rPr lang="en-US" sz="2000" dirty="0">
                <a:solidFill>
                  <a:srgbClr val="006747"/>
                </a:solidFill>
              </a:rPr>
              <a:t> from a course between the 2nd and 10th week of the semester (except for summer sessions – see the summer schedule of classes for dates). </a:t>
            </a:r>
          </a:p>
          <a:p>
            <a:pPr lvl="0">
              <a:defRPr/>
            </a:pPr>
            <a:endParaRPr lang="en-US" sz="2000" dirty="0">
              <a:solidFill>
                <a:srgbClr val="006747"/>
              </a:solidFill>
            </a:endParaRPr>
          </a:p>
          <a:p>
            <a:pPr marL="342900" lvl="0" indent="-342900">
              <a:buFont typeface="Arial" panose="020B0604020202020204" pitchFamily="34" charset="0"/>
              <a:buChar char="•"/>
              <a:defRPr/>
            </a:pPr>
            <a:r>
              <a:rPr lang="en-US" sz="2000" b="1" dirty="0">
                <a:solidFill>
                  <a:srgbClr val="006747"/>
                </a:solidFill>
              </a:rPr>
              <a:t>Degree Progression: </a:t>
            </a:r>
            <a:r>
              <a:rPr lang="en-US" sz="2000" dirty="0">
                <a:solidFill>
                  <a:srgbClr val="006747"/>
                </a:solidFill>
              </a:rPr>
              <a:t>This policy is intended to guide students to on-time degree completion, empower advisors to help students avoid adding courses to their degree plan that increase time to on-time graduation, and ensure students are taking and succeeding in key courses for successful progression in the major. A student will be reselected from the primary declared major if it is determined the student is not meeting degree progression standards.</a:t>
            </a:r>
            <a:endParaRPr kumimoji="0" lang="en-US" sz="2000" u="none" strike="noStrike" kern="1200" cap="none" spc="0" normalizeH="0" baseline="0" noProof="0" dirty="0">
              <a:ln>
                <a:noFill/>
              </a:ln>
              <a:solidFill>
                <a:srgbClr val="006747"/>
              </a:solidFill>
              <a:effectLst/>
              <a:uLnTx/>
              <a:uFillTx/>
              <a:latin typeface="Arial" panose="020B0604020202020204"/>
              <a:ea typeface="+mn-ea"/>
              <a:cs typeface="+mn-cs"/>
            </a:endParaRPr>
          </a:p>
        </p:txBody>
      </p:sp>
      <p:sp>
        <p:nvSpPr>
          <p:cNvPr id="12" name="Title 10">
            <a:extLst>
              <a:ext uri="{FF2B5EF4-FFF2-40B4-BE49-F238E27FC236}">
                <a16:creationId xmlns:a16="http://schemas.microsoft.com/office/drawing/2014/main" id="{735C17B5-7A15-CCD1-D9D8-7C8ECB74078D}"/>
              </a:ext>
            </a:extLst>
          </p:cNvPr>
          <p:cNvSpPr>
            <a:spLocks noGrp="1"/>
          </p:cNvSpPr>
          <p:nvPr>
            <p:ph type="title"/>
          </p:nvPr>
        </p:nvSpPr>
        <p:spPr>
          <a:xfrm>
            <a:off x="447566" y="346836"/>
            <a:ext cx="6890075" cy="917987"/>
          </a:xfrm>
        </p:spPr>
        <p:txBody>
          <a:bodyPr>
            <a:noAutofit/>
          </a:bodyPr>
          <a:lstStyle/>
          <a:p>
            <a:pPr marL="0" marR="0" lvl="0" indent="0" defTabSz="914377" rtl="0" eaLnBrk="1" fontAlgn="auto" latinLnBrk="0" hangingPunct="1">
              <a:lnSpc>
                <a:spcPct val="90000"/>
              </a:lnSpc>
              <a:spcBef>
                <a:spcPct val="0"/>
              </a:spcBef>
              <a:spcAft>
                <a:spcPts val="0"/>
              </a:spcAft>
              <a:tabLst/>
              <a:defRPr/>
            </a:pPr>
            <a:r>
              <a:rPr kumimoji="0" lang="en-US" sz="2800" b="1" i="0" u="none" strike="noStrike" kern="1200" cap="none" spc="0" normalizeH="0" baseline="0" noProof="0" dirty="0" err="1">
                <a:ln>
                  <a:noFill/>
                </a:ln>
                <a:solidFill>
                  <a:srgbClr val="006747"/>
                </a:solidFill>
                <a:effectLst/>
                <a:uLnTx/>
                <a:uFillTx/>
                <a:latin typeface="Arial" panose="020B0604020202020204" pitchFamily="34" charset="0"/>
                <a:ea typeface="+mj-ea"/>
                <a:cs typeface="Arial" panose="020B0604020202020204" pitchFamily="34" charset="0"/>
              </a:rPr>
              <a:t>Academi</a:t>
            </a:r>
            <a:r>
              <a:rPr lang="en-US" sz="2800" b="1" dirty="0">
                <a:solidFill>
                  <a:srgbClr val="006747"/>
                </a:solidFill>
                <a:latin typeface="Arial" panose="020B0604020202020204" pitchFamily="34" charset="0"/>
                <a:cs typeface="Arial" panose="020B0604020202020204" pitchFamily="34" charset="0"/>
              </a:rPr>
              <a:t>c Policies</a:t>
            </a:r>
            <a:br>
              <a:rPr kumimoji="0" lang="en-US" sz="2800" b="1" i="1" u="none" strike="noStrike" kern="1200" cap="none" spc="0" normalizeH="0" baseline="0" noProof="0" dirty="0">
                <a:ln>
                  <a:noFill/>
                </a:ln>
                <a:solidFill>
                  <a:srgbClr val="006747"/>
                </a:solidFill>
                <a:effectLst/>
                <a:uLnTx/>
                <a:uFillTx/>
                <a:latin typeface="Arial" panose="020B0604020202020204" pitchFamily="34" charset="0"/>
                <a:ea typeface="+mj-ea"/>
                <a:cs typeface="Arial" panose="020B0604020202020204" pitchFamily="34" charset="0"/>
              </a:rPr>
            </a:br>
            <a:endParaRPr lang="en-US" sz="2800" dirty="0"/>
          </a:p>
        </p:txBody>
      </p:sp>
      <p:cxnSp>
        <p:nvCxnSpPr>
          <p:cNvPr id="13" name="Straight Connector 12">
            <a:extLst>
              <a:ext uri="{FF2B5EF4-FFF2-40B4-BE49-F238E27FC236}">
                <a16:creationId xmlns:a16="http://schemas.microsoft.com/office/drawing/2014/main" id="{6AC53CA4-4FB7-78DC-F4B5-89CC35BCCD9D}"/>
              </a:ext>
            </a:extLst>
          </p:cNvPr>
          <p:cNvCxnSpPr>
            <a:cxnSpLocks/>
          </p:cNvCxnSpPr>
          <p:nvPr/>
        </p:nvCxnSpPr>
        <p:spPr>
          <a:xfrm>
            <a:off x="556372" y="903163"/>
            <a:ext cx="3393836" cy="0"/>
          </a:xfrm>
          <a:prstGeom prst="line">
            <a:avLst/>
          </a:prstGeom>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57048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D67EB978-E304-8F20-EA5E-23E5FD3E7596}"/>
              </a:ext>
            </a:extLst>
          </p:cNvPr>
          <p:cNvSpPr>
            <a:spLocks noGrp="1"/>
          </p:cNvSpPr>
          <p:nvPr>
            <p:ph idx="1"/>
          </p:nvPr>
        </p:nvSpPr>
        <p:spPr>
          <a:xfrm>
            <a:off x="497665" y="1619141"/>
            <a:ext cx="6158617" cy="4057463"/>
          </a:xfrm>
        </p:spPr>
        <p:txBody>
          <a:bodyPr>
            <a:normAutofit/>
          </a:bodyPr>
          <a:lstStyle/>
          <a:p>
            <a:pPr marL="0" indent="0">
              <a:buNone/>
            </a:pPr>
            <a:r>
              <a:rPr lang="en-US" sz="2400" b="0" i="0" dirty="0">
                <a:effectLst/>
                <a:latin typeface="+mj-lt"/>
              </a:rPr>
              <a:t>Minimum Grade: Students must receive a </a:t>
            </a:r>
            <a:r>
              <a:rPr lang="en-US" sz="2400" b="1" i="0" dirty="0">
                <a:effectLst/>
                <a:latin typeface="+mj-lt"/>
              </a:rPr>
              <a:t>minimum grade of C- </a:t>
            </a:r>
            <a:r>
              <a:rPr lang="en-US" sz="2400" b="0" i="0" dirty="0">
                <a:effectLst/>
                <a:latin typeface="+mj-lt"/>
              </a:rPr>
              <a:t>in each course that is used to fulfill any requirement in your program of study.</a:t>
            </a:r>
          </a:p>
          <a:p>
            <a:pPr marL="0" indent="0">
              <a:buNone/>
            </a:pPr>
            <a:r>
              <a:rPr lang="en-US" sz="2400" dirty="0">
                <a:latin typeface="+mj-lt"/>
              </a:rPr>
              <a:t>Overall GPA: Students in educator preparation programs must earn an </a:t>
            </a:r>
            <a:r>
              <a:rPr lang="en-US" sz="2400" b="1" dirty="0">
                <a:latin typeface="+mj-lt"/>
              </a:rPr>
              <a:t>overall GPA of at least 2.5</a:t>
            </a:r>
            <a:r>
              <a:rPr lang="en-US" sz="2400" dirty="0">
                <a:latin typeface="+mj-lt"/>
              </a:rPr>
              <a:t>.</a:t>
            </a:r>
            <a:endParaRPr lang="en-US" sz="2400" b="0" i="0" dirty="0">
              <a:effectLst/>
              <a:latin typeface="+mj-lt"/>
            </a:endParaRPr>
          </a:p>
        </p:txBody>
      </p:sp>
      <p:sp>
        <p:nvSpPr>
          <p:cNvPr id="14" name="Title 13">
            <a:extLst>
              <a:ext uri="{FF2B5EF4-FFF2-40B4-BE49-F238E27FC236}">
                <a16:creationId xmlns:a16="http://schemas.microsoft.com/office/drawing/2014/main" id="{406DE631-AFDC-138E-3010-9C6C673C00F7}"/>
              </a:ext>
            </a:extLst>
          </p:cNvPr>
          <p:cNvSpPr>
            <a:spLocks noGrp="1"/>
          </p:cNvSpPr>
          <p:nvPr>
            <p:ph type="title"/>
          </p:nvPr>
        </p:nvSpPr>
        <p:spPr>
          <a:xfrm>
            <a:off x="497665" y="543190"/>
            <a:ext cx="6890075" cy="703680"/>
          </a:xfrm>
        </p:spPr>
        <p:txBody>
          <a:bodyPr>
            <a:noAutofit/>
          </a:bodyPr>
          <a:lstStyle/>
          <a:p>
            <a:r>
              <a:rPr lang="en-US" sz="2800" dirty="0"/>
              <a:t>Educator Preparation</a:t>
            </a:r>
            <a:br>
              <a:rPr lang="en-US" sz="2800" dirty="0"/>
            </a:br>
            <a:r>
              <a:rPr lang="en-US" sz="2800" b="0" dirty="0"/>
              <a:t>Grade Requirements</a:t>
            </a:r>
          </a:p>
        </p:txBody>
      </p:sp>
      <p:sp>
        <p:nvSpPr>
          <p:cNvPr id="6" name="Footer Placeholder 5">
            <a:extLst>
              <a:ext uri="{FF2B5EF4-FFF2-40B4-BE49-F238E27FC236}">
                <a16:creationId xmlns:a16="http://schemas.microsoft.com/office/drawing/2014/main" id="{2E312420-D1AC-4E91-BE24-4B6991D2BA0F}"/>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000" cap="none" spc="250" normalizeH="0" baseline="0" noProof="0">
                <a:ln>
                  <a:noFill/>
                </a:ln>
                <a:solidFill>
                  <a:srgbClr val="FFFFFF"/>
                </a:solidFill>
                <a:effectLst/>
                <a:uLnTx/>
                <a:uFillTx/>
                <a:latin typeface="Arial" panose="020B0604020202020204"/>
                <a:ea typeface="+mn-ea"/>
                <a:cs typeface="+mn-cs"/>
              </a:rPr>
              <a:t>UNIVERSITY OF SOUTH FLORIDA</a:t>
            </a:r>
            <a:endParaRPr kumimoji="0" lang="en-US" sz="1100" b="0" i="0" u="none" strike="noStrike" kern="1000" cap="none" spc="250" normalizeH="0" baseline="0" noProof="0" dirty="0">
              <a:ln>
                <a:noFill/>
              </a:ln>
              <a:solidFill>
                <a:srgbClr val="FFFFFF"/>
              </a:solidFill>
              <a:effectLst/>
              <a:uLnTx/>
              <a:uFillTx/>
              <a:latin typeface="Arial" panose="020B0604020202020204"/>
              <a:ea typeface="+mn-ea"/>
              <a:cs typeface="+mn-cs"/>
            </a:endParaRPr>
          </a:p>
        </p:txBody>
      </p:sp>
      <p:cxnSp>
        <p:nvCxnSpPr>
          <p:cNvPr id="2" name="Straight Connector 1">
            <a:extLst>
              <a:ext uri="{FF2B5EF4-FFF2-40B4-BE49-F238E27FC236}">
                <a16:creationId xmlns:a16="http://schemas.microsoft.com/office/drawing/2014/main" id="{9A923EB2-269A-1634-B6FA-A21E3140DFBE}"/>
              </a:ext>
            </a:extLst>
          </p:cNvPr>
          <p:cNvCxnSpPr>
            <a:cxnSpLocks/>
          </p:cNvCxnSpPr>
          <p:nvPr/>
        </p:nvCxnSpPr>
        <p:spPr>
          <a:xfrm>
            <a:off x="622448" y="1470273"/>
            <a:ext cx="4043365" cy="0"/>
          </a:xfrm>
          <a:prstGeom prst="line">
            <a:avLst/>
          </a:prstGeom>
          <a:ln/>
        </p:spPr>
        <p:style>
          <a:lnRef idx="1">
            <a:schemeClr val="accent4"/>
          </a:lnRef>
          <a:fillRef idx="0">
            <a:schemeClr val="accent4"/>
          </a:fillRef>
          <a:effectRef idx="0">
            <a:schemeClr val="accent4"/>
          </a:effectRef>
          <a:fontRef idx="minor">
            <a:schemeClr val="tx1"/>
          </a:fontRef>
        </p:style>
      </p:cxnSp>
      <p:pic>
        <p:nvPicPr>
          <p:cNvPr id="8" name="Picture 7" descr="A few women standing next to a display&#10;&#10;Description automatically generated">
            <a:extLst>
              <a:ext uri="{FF2B5EF4-FFF2-40B4-BE49-F238E27FC236}">
                <a16:creationId xmlns:a16="http://schemas.microsoft.com/office/drawing/2014/main" id="{4FE53596-0708-A2FC-A76F-C1C7C64501C1}"/>
              </a:ext>
            </a:extLst>
          </p:cNvPr>
          <p:cNvPicPr>
            <a:picLocks noChangeAspect="1"/>
          </p:cNvPicPr>
          <p:nvPr/>
        </p:nvPicPr>
        <p:blipFill>
          <a:blip r:embed="rId2">
            <a:extLst>
              <a:ext uri="{28A0092B-C50C-407E-A947-70E740481C1C}">
                <a14:useLocalDpi xmlns:a14="http://schemas.microsoft.com/office/drawing/2010/main" val="0"/>
              </a:ext>
            </a:extLst>
          </a:blip>
          <a:srcRect l="2266" t="3877" r="6253" b="8109"/>
          <a:stretch/>
        </p:blipFill>
        <p:spPr>
          <a:xfrm>
            <a:off x="7814930" y="-4"/>
            <a:ext cx="4377070" cy="3020179"/>
          </a:xfrm>
          <a:prstGeom prst="rect">
            <a:avLst/>
          </a:prstGeom>
          <a:ln>
            <a:noFill/>
          </a:ln>
        </p:spPr>
      </p:pic>
      <p:pic>
        <p:nvPicPr>
          <p:cNvPr id="9" name="Picture 8" descr="A person standing on a table in a classroom&#10;&#10;Description automatically generated">
            <a:extLst>
              <a:ext uri="{FF2B5EF4-FFF2-40B4-BE49-F238E27FC236}">
                <a16:creationId xmlns:a16="http://schemas.microsoft.com/office/drawing/2014/main" id="{6C864C07-53B6-61A2-09FC-D1ED58F690E7}"/>
              </a:ext>
            </a:extLst>
          </p:cNvPr>
          <p:cNvPicPr>
            <a:picLocks noChangeAspect="1"/>
          </p:cNvPicPr>
          <p:nvPr/>
        </p:nvPicPr>
        <p:blipFill>
          <a:blip r:embed="rId3">
            <a:extLst>
              <a:ext uri="{28A0092B-C50C-407E-A947-70E740481C1C}">
                <a14:useLocalDpi xmlns:a14="http://schemas.microsoft.com/office/drawing/2010/main" val="0"/>
              </a:ext>
            </a:extLst>
          </a:blip>
          <a:srcRect l="4556" t="4936" r="5299" b="6841"/>
          <a:stretch/>
        </p:blipFill>
        <p:spPr>
          <a:xfrm>
            <a:off x="7814931" y="3172913"/>
            <a:ext cx="4377070" cy="3043952"/>
          </a:xfrm>
          <a:prstGeom prst="rect">
            <a:avLst/>
          </a:prstGeom>
        </p:spPr>
      </p:pic>
    </p:spTree>
    <p:extLst>
      <p:ext uri="{BB962C8B-B14F-4D97-AF65-F5344CB8AC3E}">
        <p14:creationId xmlns:p14="http://schemas.microsoft.com/office/powerpoint/2010/main" val="4044455103"/>
      </p:ext>
    </p:extLst>
  </p:cSld>
  <p:clrMapOvr>
    <a:masterClrMapping/>
  </p:clrMapOvr>
</p:sld>
</file>

<file path=ppt/theme/theme1.xml><?xml version="1.0" encoding="utf-8"?>
<a:theme xmlns:a="http://schemas.openxmlformats.org/drawingml/2006/main" name="2_Office Theme">
  <a:themeElements>
    <a:clrScheme name="USF 1">
      <a:dk1>
        <a:srgbClr val="000000"/>
      </a:dk1>
      <a:lt1>
        <a:srgbClr val="FFFFFF"/>
      </a:lt1>
      <a:dk2>
        <a:srgbClr val="455F69"/>
      </a:dk2>
      <a:lt2>
        <a:srgbClr val="C9D2D7"/>
      </a:lt2>
      <a:accent1>
        <a:srgbClr val="006747"/>
      </a:accent1>
      <a:accent2>
        <a:srgbClr val="EDEBD1"/>
      </a:accent2>
      <a:accent3>
        <a:srgbClr val="CFC393"/>
      </a:accent3>
      <a:accent4>
        <a:srgbClr val="9CCB3B"/>
      </a:accent4>
      <a:accent5>
        <a:srgbClr val="7E96A0"/>
      </a:accent5>
      <a:accent6>
        <a:srgbClr val="80B0A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69BA9C3FE438418B39840CE454166E" ma:contentTypeVersion="3" ma:contentTypeDescription="Create a new document." ma:contentTypeScope="" ma:versionID="e8c28783c0c06be3664d592c4b9e7423">
  <xsd:schema xmlns:xsd="http://www.w3.org/2001/XMLSchema" xmlns:xs="http://www.w3.org/2001/XMLSchema" xmlns:p="http://schemas.microsoft.com/office/2006/metadata/properties" xmlns:ns2="7e9bb690-12cb-41e2-ade3-39da2e36500c" targetNamespace="http://schemas.microsoft.com/office/2006/metadata/properties" ma:root="true" ma:fieldsID="f7f7b1a2ef7ce53d2308570ea03e7854" ns2:_="">
    <xsd:import namespace="7e9bb690-12cb-41e2-ade3-39da2e36500c"/>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9bb690-12cb-41e2-ade3-39da2e365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78936D-AA9D-43BF-A3D1-D77F2EC72B4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55BD315-E182-41C2-A66A-AD709A8CBC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9bb690-12cb-41e2-ade3-39da2e3650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0A85D3-EB87-464F-B26B-29BC0A6436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21378</TotalTime>
  <Words>2100</Words>
  <Application>Microsoft Office PowerPoint</Application>
  <PresentationFormat>Widescreen</PresentationFormat>
  <Paragraphs>182</Paragraphs>
  <Slides>20</Slides>
  <Notes>16</Notes>
  <HiddenSlides>2</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2_Office Theme</vt:lpstr>
      <vt:lpstr>UNIVERSITY OF SOUTH FLORIDA COLLEGE OF EDUCATION</vt:lpstr>
      <vt:lpstr>Academic Support</vt:lpstr>
      <vt:lpstr>Course Requirements </vt:lpstr>
      <vt:lpstr>General Education Curriculum </vt:lpstr>
      <vt:lpstr>State Mandated Common Prerequisites</vt:lpstr>
      <vt:lpstr>Major Coursework</vt:lpstr>
      <vt:lpstr>PowerPoint Presentation</vt:lpstr>
      <vt:lpstr>Academic Policies </vt:lpstr>
      <vt:lpstr>Educator Preparation Grade Requirements</vt:lpstr>
      <vt:lpstr>Exercise Science and Kinesiology Grade Requirements</vt:lpstr>
      <vt:lpstr>Pre-Health &amp; Wellness Pathway Hub</vt:lpstr>
      <vt:lpstr>General Knowledge Test (GKT)</vt:lpstr>
      <vt:lpstr>General Knowledge Test (GKT)</vt:lpstr>
      <vt:lpstr>Get Involved</vt:lpstr>
      <vt:lpstr>College of Education Student Engagement: Education Living Learning Community (LLC) and Exercise Science </vt:lpstr>
      <vt:lpstr>PowerPoint Presentation</vt:lpstr>
      <vt:lpstr>College of Education Student Engagement: Exercise Science Alliance of Health and Fitness Professionals </vt:lpstr>
      <vt:lpstr>Financial Support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USF College of Education</dc:title>
  <dc:creator>Sydney Navarro</dc:creator>
  <cp:lastModifiedBy>Angelica Foley</cp:lastModifiedBy>
  <cp:revision>207</cp:revision>
  <dcterms:created xsi:type="dcterms:W3CDTF">2022-10-24T14:56:27Z</dcterms:created>
  <dcterms:modified xsi:type="dcterms:W3CDTF">2026-05-29T18:16:08Z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0x0101003369BA9C3FE438418B39840CE454166E</vt:lpwstr>
  </property>
</Properties>
</file>